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3" r:id="rId7"/>
    <p:sldId id="264" r:id="rId8"/>
    <p:sldId id="265" r:id="rId9"/>
    <p:sldId id="267" r:id="rId10"/>
    <p:sldId id="266" r:id="rId11"/>
    <p:sldId id="268" r:id="rId12"/>
    <p:sldId id="273" r:id="rId13"/>
    <p:sldId id="269" r:id="rId14"/>
    <p:sldId id="270" r:id="rId15"/>
    <p:sldId id="271" r:id="rId16"/>
    <p:sldId id="272" r:id="rId17"/>
    <p:sldId id="274" r:id="rId18"/>
    <p:sldId id="320" r:id="rId19"/>
    <p:sldId id="321" r:id="rId20"/>
    <p:sldId id="322" r:id="rId21"/>
    <p:sldId id="276" r:id="rId22"/>
    <p:sldId id="277" r:id="rId23"/>
    <p:sldId id="278" r:id="rId24"/>
    <p:sldId id="279" r:id="rId25"/>
    <p:sldId id="280" r:id="rId26"/>
    <p:sldId id="283" r:id="rId27"/>
    <p:sldId id="284" r:id="rId28"/>
    <p:sldId id="285" r:id="rId29"/>
    <p:sldId id="286" r:id="rId30"/>
    <p:sldId id="317" r:id="rId31"/>
    <p:sldId id="287" r:id="rId32"/>
    <p:sldId id="288" r:id="rId33"/>
    <p:sldId id="289" r:id="rId34"/>
    <p:sldId id="290" r:id="rId35"/>
    <p:sldId id="291" r:id="rId36"/>
    <p:sldId id="292" r:id="rId37"/>
    <p:sldId id="293" r:id="rId38"/>
    <p:sldId id="296" r:id="rId39"/>
    <p:sldId id="297" r:id="rId40"/>
    <p:sldId id="298" r:id="rId41"/>
    <p:sldId id="301" r:id="rId42"/>
    <p:sldId id="302" r:id="rId43"/>
    <p:sldId id="323" r:id="rId44"/>
    <p:sldId id="318" r:id="rId45"/>
    <p:sldId id="303" r:id="rId46"/>
    <p:sldId id="324" r:id="rId47"/>
    <p:sldId id="305" r:id="rId48"/>
    <p:sldId id="306" r:id="rId49"/>
    <p:sldId id="307" r:id="rId50"/>
    <p:sldId id="308" r:id="rId51"/>
    <p:sldId id="309" r:id="rId52"/>
    <p:sldId id="312" r:id="rId53"/>
    <p:sldId id="313" r:id="rId54"/>
    <p:sldId id="316" r:id="rId55"/>
    <p:sldId id="314" r:id="rId56"/>
    <p:sldId id="315" r:id="rId5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73238" autoAdjust="0"/>
  </p:normalViewPr>
  <p:slideViewPr>
    <p:cSldViewPr snapToGrid="0">
      <p:cViewPr varScale="1">
        <p:scale>
          <a:sx n="73" d="100"/>
          <a:sy n="73" d="100"/>
        </p:scale>
        <p:origin x="82" y="28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1759"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8995B-6881-4392-AE33-7B41F81A0904}" type="datetimeFigureOut">
              <a:rPr kumimoji="1" lang="ja-JP" altLang="en-US" smtClean="0"/>
              <a:t>2026/3/13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9C8BE-9465-455D-BCC0-72C8AB2C1326}" type="slidenum">
              <a:rPr kumimoji="1" lang="ja-JP" altLang="en-US" smtClean="0"/>
              <a:t>‹#›</a:t>
            </a:fld>
            <a:endParaRPr kumimoji="1" lang="ja-JP" altLang="en-US"/>
          </a:p>
        </p:txBody>
      </p:sp>
    </p:spTree>
    <p:extLst>
      <p:ext uri="{BB962C8B-B14F-4D97-AF65-F5344CB8AC3E}">
        <p14:creationId xmlns:p14="http://schemas.microsoft.com/office/powerpoint/2010/main" val="18820120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a:t>
            </a:fld>
            <a:endParaRPr kumimoji="1" lang="ja-JP" altLang="en-US"/>
          </a:p>
        </p:txBody>
      </p:sp>
    </p:spTree>
    <p:extLst>
      <p:ext uri="{BB962C8B-B14F-4D97-AF65-F5344CB8AC3E}">
        <p14:creationId xmlns:p14="http://schemas.microsoft.com/office/powerpoint/2010/main" val="2434374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zh-TW" altLang="en-US" dirty="0"/>
              <a:t>岩手県水沢</a:t>
            </a:r>
            <a:r>
              <a:rPr kumimoji="1" lang="en-US" altLang="zh-TW" dirty="0"/>
              <a:t>VLBI</a:t>
            </a:r>
            <a:r>
              <a:rPr kumimoji="1" lang="zh-TW" altLang="en-US" dirty="0"/>
              <a:t>観測所（直径</a:t>
            </a:r>
            <a:r>
              <a:rPr kumimoji="1" lang="en-US" altLang="zh-TW" dirty="0"/>
              <a:t>20</a:t>
            </a:r>
            <a:r>
              <a:rPr kumimoji="1" lang="zh-TW" altLang="en-US" dirty="0"/>
              <a:t>ｍ電波望遠鏡）　</a:t>
            </a:r>
            <a:r>
              <a:rPr kumimoji="1" lang="en-US" altLang="zh-TW" dirty="0"/>
              <a:t>VLBI</a:t>
            </a:r>
            <a:r>
              <a:rPr kumimoji="1" lang="zh-TW" altLang="en-US" dirty="0"/>
              <a:t>（超長基線電波干渉計）</a:t>
            </a:r>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10</a:t>
            </a:fld>
            <a:endParaRPr kumimoji="1" lang="ja-JP" altLang="en-US"/>
          </a:p>
        </p:txBody>
      </p:sp>
    </p:spTree>
    <p:extLst>
      <p:ext uri="{BB962C8B-B14F-4D97-AF65-F5344CB8AC3E}">
        <p14:creationId xmlns:p14="http://schemas.microsoft.com/office/powerpoint/2010/main" val="2039887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ブラックホール同士が合体した様子を観測　</a:t>
            </a:r>
            <a:r>
              <a:rPr kumimoji="1" lang="en-US" altLang="ja-JP" dirty="0"/>
              <a:t>2015</a:t>
            </a:r>
            <a:r>
              <a:rPr kumimoji="1" lang="ja-JP" altLang="en-US" dirty="0"/>
              <a:t>年</a:t>
            </a:r>
          </a:p>
          <a:p>
            <a:r>
              <a:rPr kumimoji="1" lang="en-US" altLang="ja-JP" dirty="0"/>
              <a:t>13</a:t>
            </a:r>
            <a:r>
              <a:rPr kumimoji="1" lang="ja-JP" altLang="en-US" dirty="0"/>
              <a:t>億光年先</a:t>
            </a:r>
          </a:p>
          <a:p>
            <a:r>
              <a:rPr kumimoji="1" lang="ja-JP" altLang="en-US" dirty="0"/>
              <a:t>太陽の</a:t>
            </a:r>
            <a:r>
              <a:rPr kumimoji="1" lang="en-US" altLang="ja-JP" dirty="0"/>
              <a:t>36</a:t>
            </a:r>
            <a:r>
              <a:rPr kumimoji="1" lang="ja-JP" altLang="en-US" dirty="0"/>
              <a:t>倍と</a:t>
            </a:r>
            <a:r>
              <a:rPr kumimoji="1" lang="en-US" altLang="ja-JP" dirty="0"/>
              <a:t>29</a:t>
            </a:r>
            <a:r>
              <a:rPr kumimoji="1" lang="ja-JP" altLang="en-US" dirty="0"/>
              <a:t>倍の質量のブラックホールが合体</a:t>
            </a:r>
          </a:p>
          <a:p>
            <a:r>
              <a:rPr kumimoji="1" lang="ja-JP" altLang="en-US" dirty="0"/>
              <a:t>　　　　　こんなことがなぜわかるのか？</a:t>
            </a:r>
          </a:p>
          <a:p>
            <a:r>
              <a:rPr kumimoji="1" lang="ja-JP" altLang="en-US" dirty="0"/>
              <a:t>　　　　　⇒　あとで詳しく</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11</a:t>
            </a:fld>
            <a:endParaRPr kumimoji="1" lang="ja-JP" altLang="en-US"/>
          </a:p>
        </p:txBody>
      </p:sp>
    </p:spTree>
    <p:extLst>
      <p:ext uri="{BB962C8B-B14F-4D97-AF65-F5344CB8AC3E}">
        <p14:creationId xmlns:p14="http://schemas.microsoft.com/office/powerpoint/2010/main" val="98649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「重力とは・・・」</a:t>
            </a:r>
          </a:p>
          <a:p>
            <a:r>
              <a:rPr kumimoji="1" lang="ja-JP" altLang="en-US" dirty="0"/>
              <a:t>強い重力をもつブラックホール</a:t>
            </a:r>
          </a:p>
          <a:p>
            <a:r>
              <a:rPr kumimoji="1" lang="ja-JP" altLang="en-US" dirty="0"/>
              <a:t>重力の研究の歴史をみてみる</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12</a:t>
            </a:fld>
            <a:endParaRPr kumimoji="1" lang="ja-JP" altLang="en-US"/>
          </a:p>
        </p:txBody>
      </p:sp>
    </p:spTree>
    <p:extLst>
      <p:ext uri="{BB962C8B-B14F-4D97-AF65-F5344CB8AC3E}">
        <p14:creationId xmlns:p14="http://schemas.microsoft.com/office/powerpoint/2010/main" val="419694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ガリレオ・ガリレイ</a:t>
            </a:r>
            <a:endParaRPr lang="en-US" altLang="ja-JP" dirty="0"/>
          </a:p>
          <a:p>
            <a:endParaRPr kumimoji="1" lang="en-US" altLang="ja-JP" dirty="0"/>
          </a:p>
          <a:p>
            <a:r>
              <a:rPr lang="ja-JP" altLang="ja-JP" dirty="0"/>
              <a:t>アイザック・ニュートン</a:t>
            </a:r>
            <a:endParaRPr lang="en-US" altLang="ja-JP" dirty="0"/>
          </a:p>
          <a:p>
            <a:endParaRPr kumimoji="1" lang="en-US" altLang="ja-JP" dirty="0"/>
          </a:p>
          <a:p>
            <a:r>
              <a:rPr lang="ja-JP" altLang="ja-JP" dirty="0"/>
              <a:t>アルベルト・アインシュタイン</a:t>
            </a:r>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13</a:t>
            </a:fld>
            <a:endParaRPr kumimoji="1" lang="ja-JP" altLang="en-US"/>
          </a:p>
        </p:txBody>
      </p:sp>
    </p:spTree>
    <p:extLst>
      <p:ext uri="{BB962C8B-B14F-4D97-AF65-F5344CB8AC3E}">
        <p14:creationId xmlns:p14="http://schemas.microsoft.com/office/powerpoint/2010/main" val="3095778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ガリレオ・ガリレイ</a:t>
            </a:r>
          </a:p>
          <a:p>
            <a:r>
              <a:rPr lang="en-US" altLang="ja-JP" dirty="0"/>
              <a:t>1564</a:t>
            </a:r>
            <a:r>
              <a:rPr lang="ja-JP" altLang="ja-JP" dirty="0"/>
              <a:t>年</a:t>
            </a:r>
            <a:r>
              <a:rPr lang="en-US" altLang="ja-JP" dirty="0"/>
              <a:t>2</a:t>
            </a:r>
            <a:r>
              <a:rPr lang="ja-JP" altLang="ja-JP" dirty="0"/>
              <a:t>月</a:t>
            </a:r>
            <a:r>
              <a:rPr lang="en-US" altLang="ja-JP" dirty="0"/>
              <a:t>14</a:t>
            </a:r>
            <a:r>
              <a:rPr lang="ja-JP" altLang="ja-JP" dirty="0"/>
              <a:t>日～</a:t>
            </a:r>
            <a:r>
              <a:rPr lang="en-US" altLang="ja-JP" dirty="0"/>
              <a:t>1642</a:t>
            </a:r>
            <a:r>
              <a:rPr lang="ja-JP" altLang="ja-JP" dirty="0"/>
              <a:t>年</a:t>
            </a:r>
            <a:r>
              <a:rPr lang="en-US" altLang="ja-JP" dirty="0"/>
              <a:t>1</a:t>
            </a:r>
            <a:r>
              <a:rPr lang="ja-JP" altLang="ja-JP" dirty="0"/>
              <a:t>月</a:t>
            </a:r>
            <a:r>
              <a:rPr lang="en-US" altLang="ja-JP" dirty="0"/>
              <a:t>8</a:t>
            </a:r>
            <a:r>
              <a:rPr lang="ja-JP" altLang="ja-JP" dirty="0"/>
              <a:t>日</a:t>
            </a:r>
          </a:p>
          <a:p>
            <a:r>
              <a:rPr lang="ja-JP" altLang="ja-JP" dirty="0"/>
              <a:t>イタリア</a:t>
            </a:r>
          </a:p>
          <a:p>
            <a:r>
              <a:rPr lang="en-US" altLang="ja-JP" dirty="0"/>
              <a:t> </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14</a:t>
            </a:fld>
            <a:endParaRPr kumimoji="1" lang="ja-JP" altLang="en-US"/>
          </a:p>
        </p:txBody>
      </p:sp>
    </p:spTree>
    <p:extLst>
      <p:ext uri="{BB962C8B-B14F-4D97-AF65-F5344CB8AC3E}">
        <p14:creationId xmlns:p14="http://schemas.microsoft.com/office/powerpoint/2010/main" val="268908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「重力」が物体にはたらくとどうなるのか</a:t>
            </a:r>
          </a:p>
          <a:p>
            <a:r>
              <a:rPr lang="ja-JP" altLang="ja-JP" dirty="0"/>
              <a:t>　　　「落下運動」</a:t>
            </a:r>
          </a:p>
          <a:p>
            <a:r>
              <a:rPr lang="ja-JP" altLang="ja-JP" dirty="0"/>
              <a:t>　　　　　速さがしだいに速くなる（時間に比例）</a:t>
            </a:r>
          </a:p>
          <a:p>
            <a:r>
              <a:rPr lang="ja-JP" altLang="ja-JP" dirty="0"/>
              <a:t>　　　　　　ｖ＝ａｔ</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15</a:t>
            </a:fld>
            <a:endParaRPr kumimoji="1" lang="ja-JP" altLang="en-US"/>
          </a:p>
        </p:txBody>
      </p:sp>
    </p:spTree>
    <p:extLst>
      <p:ext uri="{BB962C8B-B14F-4D97-AF65-F5344CB8AC3E}">
        <p14:creationId xmlns:p14="http://schemas.microsoft.com/office/powerpoint/2010/main" val="2128613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アイザック・ニュートン</a:t>
            </a:r>
          </a:p>
          <a:p>
            <a:r>
              <a:rPr lang="en-US" altLang="ja-JP" dirty="0"/>
              <a:t>1643</a:t>
            </a:r>
            <a:r>
              <a:rPr lang="ja-JP" altLang="ja-JP" dirty="0"/>
              <a:t>年</a:t>
            </a:r>
            <a:r>
              <a:rPr lang="en-US" altLang="ja-JP" dirty="0"/>
              <a:t>1</a:t>
            </a:r>
            <a:r>
              <a:rPr lang="ja-JP" altLang="ja-JP" dirty="0"/>
              <a:t>月</a:t>
            </a:r>
            <a:r>
              <a:rPr lang="en-US" altLang="ja-JP" dirty="0"/>
              <a:t>4</a:t>
            </a:r>
            <a:r>
              <a:rPr lang="ja-JP" altLang="ja-JP" dirty="0"/>
              <a:t>日～</a:t>
            </a:r>
            <a:r>
              <a:rPr lang="en-US" altLang="ja-JP" dirty="0"/>
              <a:t>1727</a:t>
            </a:r>
            <a:r>
              <a:rPr lang="ja-JP" altLang="ja-JP" dirty="0"/>
              <a:t>年</a:t>
            </a:r>
            <a:r>
              <a:rPr lang="en-US" altLang="ja-JP" dirty="0"/>
              <a:t>3</a:t>
            </a:r>
            <a:r>
              <a:rPr lang="ja-JP" altLang="ja-JP" dirty="0"/>
              <a:t>月</a:t>
            </a:r>
            <a:r>
              <a:rPr lang="en-US" altLang="ja-JP" dirty="0"/>
              <a:t>31</a:t>
            </a:r>
            <a:r>
              <a:rPr lang="ja-JP" altLang="ja-JP" dirty="0"/>
              <a:t>日</a:t>
            </a:r>
          </a:p>
          <a:p>
            <a:r>
              <a:rPr lang="ja-JP" altLang="ja-JP" dirty="0"/>
              <a:t>　　　イギリス</a:t>
            </a:r>
            <a:endParaRPr lang="en-US" altLang="ja-JP" dirty="0"/>
          </a:p>
          <a:p>
            <a:endParaRPr lang="ja-JP" altLang="ja-JP" dirty="0"/>
          </a:p>
          <a:p>
            <a:r>
              <a:rPr lang="ja-JP" altLang="ja-JP" dirty="0"/>
              <a:t>重力・・・「万有引力」</a:t>
            </a:r>
          </a:p>
          <a:p>
            <a:r>
              <a:rPr lang="ja-JP" altLang="ja-JP" dirty="0"/>
              <a:t>（物質すべてが引き合う力）</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16</a:t>
            </a:fld>
            <a:endParaRPr kumimoji="1" lang="ja-JP" altLang="en-US"/>
          </a:p>
        </p:txBody>
      </p:sp>
    </p:spTree>
    <p:extLst>
      <p:ext uri="{BB962C8B-B14F-4D97-AF65-F5344CB8AC3E}">
        <p14:creationId xmlns:p14="http://schemas.microsoft.com/office/powerpoint/2010/main" val="1259928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地上で起こる現象と、天体の動きは同じ力がはたらいている</a:t>
            </a:r>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17</a:t>
            </a:fld>
            <a:endParaRPr kumimoji="1" lang="ja-JP" altLang="en-US"/>
          </a:p>
        </p:txBody>
      </p:sp>
    </p:spTree>
    <p:extLst>
      <p:ext uri="{BB962C8B-B14F-4D97-AF65-F5344CB8AC3E}">
        <p14:creationId xmlns:p14="http://schemas.microsoft.com/office/powerpoint/2010/main" val="3735430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「微分・積分学」　「ニュートン力学」　</a:t>
            </a:r>
          </a:p>
          <a:p>
            <a:r>
              <a:rPr lang="ja-JP" altLang="ja-JP" dirty="0"/>
              <a:t>　　　　　</a:t>
            </a:r>
          </a:p>
          <a:p>
            <a:r>
              <a:rPr lang="ja-JP" altLang="ja-JP" dirty="0"/>
              <a:t>　　　　　「ニュートンの運動方程式」</a:t>
            </a:r>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18</a:t>
            </a:fld>
            <a:endParaRPr kumimoji="1" lang="ja-JP" altLang="en-US"/>
          </a:p>
        </p:txBody>
      </p:sp>
    </p:spTree>
    <p:extLst>
      <p:ext uri="{BB962C8B-B14F-4D97-AF65-F5344CB8AC3E}">
        <p14:creationId xmlns:p14="http://schemas.microsoft.com/office/powerpoint/2010/main" val="4070408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19</a:t>
            </a:fld>
            <a:endParaRPr kumimoji="1" lang="ja-JP" altLang="en-US"/>
          </a:p>
        </p:txBody>
      </p:sp>
    </p:spTree>
    <p:extLst>
      <p:ext uri="{BB962C8B-B14F-4D97-AF65-F5344CB8AC3E}">
        <p14:creationId xmlns:p14="http://schemas.microsoft.com/office/powerpoint/2010/main" val="84847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ブラックホールとは</a:t>
            </a:r>
          </a:p>
          <a:p>
            <a:r>
              <a:rPr kumimoji="1" lang="ja-JP" altLang="en-US" dirty="0"/>
              <a:t>　</a:t>
            </a:r>
          </a:p>
          <a:p>
            <a:r>
              <a:rPr kumimoji="1" lang="ja-JP" altLang="en-US" dirty="0"/>
              <a:t>　　　　宇宙で最も不思議な天体</a:t>
            </a:r>
          </a:p>
          <a:p>
            <a:r>
              <a:rPr kumimoji="1" lang="ja-JP" altLang="en-US" dirty="0"/>
              <a:t>すさまじい大きさの「重力」があるため、</a:t>
            </a:r>
          </a:p>
          <a:p>
            <a:r>
              <a:rPr kumimoji="1" lang="ja-JP" altLang="en-US" dirty="0"/>
              <a:t>いったん吸い込まれると</a:t>
            </a:r>
          </a:p>
          <a:p>
            <a:r>
              <a:rPr kumimoji="1" lang="ja-JP" altLang="en-US" dirty="0"/>
              <a:t>光さえ出てこられなくなる</a:t>
            </a:r>
          </a:p>
          <a:p>
            <a:r>
              <a:rPr kumimoji="1" lang="ja-JP" altLang="en-US" dirty="0"/>
              <a:t>　　⇒　黒い穴（ブラックホール）</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2</a:t>
            </a:fld>
            <a:endParaRPr kumimoji="1" lang="ja-JP" altLang="en-US"/>
          </a:p>
        </p:txBody>
      </p:sp>
    </p:spTree>
    <p:extLst>
      <p:ext uri="{BB962C8B-B14F-4D97-AF65-F5344CB8AC3E}">
        <p14:creationId xmlns:p14="http://schemas.microsoft.com/office/powerpoint/2010/main" val="1538965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ニュートン　と　ライプニッツのバトル</a:t>
            </a:r>
          </a:p>
          <a:p>
            <a:r>
              <a:rPr kumimoji="1" lang="ja-JP" altLang="en-US" dirty="0"/>
              <a:t>微分・積分法を最初に発明したのはどっちか？</a:t>
            </a:r>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20</a:t>
            </a:fld>
            <a:endParaRPr kumimoji="1" lang="ja-JP" altLang="en-US"/>
          </a:p>
        </p:txBody>
      </p:sp>
    </p:spTree>
    <p:extLst>
      <p:ext uri="{BB962C8B-B14F-4D97-AF65-F5344CB8AC3E}">
        <p14:creationId xmlns:p14="http://schemas.microsoft.com/office/powerpoint/2010/main" val="2921870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ニュートンの本「プリンキピア」にある図</a:t>
            </a:r>
          </a:p>
          <a:p>
            <a:r>
              <a:rPr kumimoji="1" lang="ja-JP" altLang="ja-JP" sz="1200" kern="1200" dirty="0">
                <a:solidFill>
                  <a:schemeClr val="tx1"/>
                </a:solidFill>
                <a:effectLst/>
                <a:latin typeface="+mn-lt"/>
                <a:ea typeface="+mn-ea"/>
                <a:cs typeface="+mn-cs"/>
              </a:rPr>
              <a:t>速く投げるほど遠くに飛ぶ</a:t>
            </a:r>
          </a:p>
          <a:p>
            <a:r>
              <a:rPr kumimoji="1" lang="ja-JP" altLang="ja-JP" sz="1200" kern="1200" dirty="0">
                <a:solidFill>
                  <a:schemeClr val="tx1"/>
                </a:solidFill>
                <a:effectLst/>
                <a:latin typeface="+mn-lt"/>
                <a:ea typeface="+mn-ea"/>
                <a:cs typeface="+mn-cs"/>
              </a:rPr>
              <a:t>　　⇒ある速さを超えると落ちてこない</a:t>
            </a:r>
          </a:p>
          <a:p>
            <a:r>
              <a:rPr kumimoji="1" lang="ja-JP" altLang="ja-JP" sz="1200" kern="1200" dirty="0">
                <a:solidFill>
                  <a:schemeClr val="tx1"/>
                </a:solidFill>
                <a:effectLst/>
                <a:latin typeface="+mn-lt"/>
                <a:ea typeface="+mn-ea"/>
                <a:cs typeface="+mn-cs"/>
              </a:rPr>
              <a:t>　　　　⇒地球を回る　（人工衛星）</a:t>
            </a:r>
          </a:p>
          <a:p>
            <a:r>
              <a:rPr kumimoji="1" lang="ja-JP" altLang="ja-JP" sz="1200" kern="1200" dirty="0">
                <a:solidFill>
                  <a:schemeClr val="tx1"/>
                </a:solidFill>
                <a:effectLst/>
                <a:latin typeface="+mn-lt"/>
                <a:ea typeface="+mn-ea"/>
                <a:cs typeface="+mn-cs"/>
              </a:rPr>
              <a:t>　光の速さでも出られないほど重力が強い</a:t>
            </a:r>
          </a:p>
          <a:p>
            <a:r>
              <a:rPr kumimoji="1" lang="ja-JP" altLang="ja-JP" sz="1200" kern="1200" dirty="0">
                <a:solidFill>
                  <a:schemeClr val="tx1"/>
                </a:solidFill>
                <a:effectLst/>
                <a:latin typeface="+mn-lt"/>
                <a:ea typeface="+mn-ea"/>
                <a:cs typeface="+mn-cs"/>
              </a:rPr>
              <a:t>　　　⇒ブラックホール？！</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21</a:t>
            </a:fld>
            <a:endParaRPr kumimoji="1" lang="ja-JP" altLang="en-US"/>
          </a:p>
        </p:txBody>
      </p:sp>
    </p:spTree>
    <p:extLst>
      <p:ext uri="{BB962C8B-B14F-4D97-AF65-F5344CB8AC3E}">
        <p14:creationId xmlns:p14="http://schemas.microsoft.com/office/powerpoint/2010/main" val="198303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ニュートンの「奇跡の年」</a:t>
            </a:r>
            <a:r>
              <a:rPr kumimoji="1" lang="en-US" altLang="ja-JP" sz="1200" kern="1200" dirty="0">
                <a:solidFill>
                  <a:schemeClr val="tx1"/>
                </a:solidFill>
                <a:effectLst/>
                <a:latin typeface="+mn-lt"/>
                <a:ea typeface="+mn-ea"/>
                <a:cs typeface="+mn-cs"/>
              </a:rPr>
              <a:t>1665</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1667</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月（ニュートンが２０代のころ）</a:t>
            </a:r>
          </a:p>
          <a:p>
            <a:r>
              <a:rPr kumimoji="1" lang="ja-JP" altLang="ja-JP" sz="1200" kern="1200" dirty="0">
                <a:solidFill>
                  <a:schemeClr val="tx1"/>
                </a:solidFill>
                <a:effectLst/>
                <a:latin typeface="+mn-lt"/>
                <a:ea typeface="+mn-ea"/>
                <a:cs typeface="+mn-cs"/>
              </a:rPr>
              <a:t>ヨーロッパがペストの流行パンデミック　⇒　大学が休み</a:t>
            </a:r>
          </a:p>
          <a:p>
            <a:r>
              <a:rPr kumimoji="1" lang="ja-JP" altLang="ja-JP" sz="1200" kern="1200" dirty="0">
                <a:solidFill>
                  <a:schemeClr val="tx1"/>
                </a:solidFill>
                <a:effectLst/>
                <a:latin typeface="+mn-lt"/>
                <a:ea typeface="+mn-ea"/>
                <a:cs typeface="+mn-cs"/>
              </a:rPr>
              <a:t>この期間で、「万有引力」「微分・積分学」「光のスペクトル分解」，を発見</a:t>
            </a:r>
          </a:p>
          <a:p>
            <a:endParaRPr kumimoji="1" lang="en-US" altLang="ja-JP" dirty="0"/>
          </a:p>
          <a:p>
            <a:endParaRPr kumimoji="1" lang="en-US" altLang="ja-JP" dirty="0"/>
          </a:p>
          <a:p>
            <a:r>
              <a:rPr kumimoji="1" lang="ja-JP" altLang="ja-JP" sz="1200" kern="1200" dirty="0">
                <a:solidFill>
                  <a:schemeClr val="tx1"/>
                </a:solidFill>
                <a:effectLst/>
                <a:latin typeface="+mn-lt"/>
                <a:ea typeface="+mn-ea"/>
                <a:cs typeface="+mn-cs"/>
              </a:rPr>
              <a:t>１９世紀末までは、ニュートン力学を使えば、すべての現象を説明できると考えられていた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しかし、２０世紀に入るころ、ニュートン力学では説明がつかない現象が発見</a:t>
            </a:r>
          </a:p>
          <a:p>
            <a:r>
              <a:rPr kumimoji="1" lang="ja-JP" altLang="ja-JP" sz="1200" kern="1200" dirty="0">
                <a:solidFill>
                  <a:schemeClr val="tx1"/>
                </a:solidFill>
                <a:effectLst/>
                <a:latin typeface="+mn-lt"/>
                <a:ea typeface="+mn-ea"/>
                <a:cs typeface="+mn-cs"/>
              </a:rPr>
              <a:t>　　　　　・水星の軌道のずれ</a:t>
            </a:r>
          </a:p>
          <a:p>
            <a:r>
              <a:rPr kumimoji="1" lang="ja-JP" altLang="ja-JP" sz="1200" kern="1200" dirty="0">
                <a:solidFill>
                  <a:schemeClr val="tx1"/>
                </a:solidFill>
                <a:effectLst/>
                <a:latin typeface="+mn-lt"/>
                <a:ea typeface="+mn-ea"/>
                <a:cs typeface="+mn-cs"/>
              </a:rPr>
              <a:t>　　　　　・動いている物体から出る光の速さが変わらない　など</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23</a:t>
            </a:fld>
            <a:endParaRPr kumimoji="1" lang="ja-JP" altLang="en-US"/>
          </a:p>
        </p:txBody>
      </p:sp>
    </p:spTree>
    <p:extLst>
      <p:ext uri="{BB962C8B-B14F-4D97-AF65-F5344CB8AC3E}">
        <p14:creationId xmlns:p14="http://schemas.microsoft.com/office/powerpoint/2010/main" val="3316334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アルベルト・アインシュタイン</a:t>
            </a:r>
          </a:p>
          <a:p>
            <a:r>
              <a:rPr kumimoji="1" lang="en-US" altLang="ja-JP" sz="1200" kern="1200" dirty="0">
                <a:solidFill>
                  <a:schemeClr val="tx1"/>
                </a:solidFill>
                <a:effectLst/>
                <a:latin typeface="+mn-lt"/>
                <a:ea typeface="+mn-ea"/>
                <a:cs typeface="+mn-cs"/>
              </a:rPr>
              <a:t>1879</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14</a:t>
            </a:r>
            <a:r>
              <a:rPr kumimoji="1" lang="ja-JP" altLang="ja-JP" sz="1200" kern="1200" dirty="0">
                <a:solidFill>
                  <a:schemeClr val="tx1"/>
                </a:solidFill>
                <a:effectLst/>
                <a:latin typeface="+mn-lt"/>
                <a:ea typeface="+mn-ea"/>
                <a:cs typeface="+mn-cs"/>
              </a:rPr>
              <a:t>日～</a:t>
            </a:r>
            <a:r>
              <a:rPr kumimoji="1" lang="en-US" altLang="ja-JP" sz="1200" kern="1200" dirty="0">
                <a:solidFill>
                  <a:schemeClr val="tx1"/>
                </a:solidFill>
                <a:effectLst/>
                <a:latin typeface="+mn-lt"/>
                <a:ea typeface="+mn-ea"/>
                <a:cs typeface="+mn-cs"/>
              </a:rPr>
              <a:t> 1955</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18</a:t>
            </a:r>
            <a:r>
              <a:rPr kumimoji="1" lang="ja-JP" altLang="ja-JP" sz="1200" kern="1200" dirty="0">
                <a:solidFill>
                  <a:schemeClr val="tx1"/>
                </a:solidFill>
                <a:effectLst/>
                <a:latin typeface="+mn-lt"/>
                <a:ea typeface="+mn-ea"/>
                <a:cs typeface="+mn-cs"/>
              </a:rPr>
              <a:t>日</a:t>
            </a:r>
          </a:p>
          <a:p>
            <a:r>
              <a:rPr kumimoji="1" lang="ja-JP" altLang="ja-JP" sz="1200" kern="1200" dirty="0">
                <a:solidFill>
                  <a:schemeClr val="tx1"/>
                </a:solidFill>
                <a:effectLst/>
                <a:latin typeface="+mn-lt"/>
                <a:ea typeface="+mn-ea"/>
                <a:cs typeface="+mn-cs"/>
              </a:rPr>
              <a:t>　　　ドイツ</a:t>
            </a:r>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24</a:t>
            </a:fld>
            <a:endParaRPr kumimoji="1" lang="ja-JP" altLang="en-US"/>
          </a:p>
        </p:txBody>
      </p:sp>
    </p:spTree>
    <p:extLst>
      <p:ext uri="{BB962C8B-B14F-4D97-AF65-F5344CB8AC3E}">
        <p14:creationId xmlns:p14="http://schemas.microsoft.com/office/powerpoint/2010/main" val="3334482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「特殊相対性理論」</a:t>
            </a:r>
          </a:p>
          <a:p>
            <a:r>
              <a:rPr kumimoji="1" lang="ja-JP" altLang="ja-JP" sz="1200" kern="1200" dirty="0">
                <a:solidFill>
                  <a:schemeClr val="tx1"/>
                </a:solidFill>
                <a:effectLst/>
                <a:latin typeface="+mn-lt"/>
                <a:ea typeface="+mn-ea"/>
                <a:cs typeface="+mn-cs"/>
              </a:rPr>
              <a:t>・光の速さは一定（動いている物体から出た光でも）</a:t>
            </a:r>
          </a:p>
          <a:p>
            <a:r>
              <a:rPr kumimoji="1" lang="ja-JP" altLang="ja-JP" sz="1200" kern="1200" dirty="0">
                <a:solidFill>
                  <a:schemeClr val="tx1"/>
                </a:solidFill>
                <a:effectLst/>
                <a:latin typeface="+mn-lt"/>
                <a:ea typeface="+mn-ea"/>
                <a:cs typeface="+mn-cs"/>
              </a:rPr>
              <a:t>・時間・空間が変化する</a:t>
            </a:r>
          </a:p>
          <a:p>
            <a:r>
              <a:rPr kumimoji="1" lang="ja-JP" altLang="ja-JP" sz="1200" kern="1200" dirty="0">
                <a:solidFill>
                  <a:schemeClr val="tx1"/>
                </a:solidFill>
                <a:effectLst/>
                <a:latin typeface="+mn-lt"/>
                <a:ea typeface="+mn-ea"/>
                <a:cs typeface="+mn-cs"/>
              </a:rPr>
              <a:t>　　　　　　　⇓</a:t>
            </a:r>
          </a:p>
          <a:p>
            <a:r>
              <a:rPr kumimoji="1" lang="ja-JP" altLang="ja-JP" sz="1200" kern="1200" dirty="0">
                <a:solidFill>
                  <a:schemeClr val="tx1"/>
                </a:solidFill>
                <a:effectLst/>
                <a:latin typeface="+mn-lt"/>
                <a:ea typeface="+mn-ea"/>
                <a:cs typeface="+mn-cs"/>
              </a:rPr>
              <a:t>・光速より速く移動できない</a:t>
            </a:r>
          </a:p>
          <a:p>
            <a:r>
              <a:rPr kumimoji="1" lang="ja-JP" altLang="ja-JP" sz="1200" kern="1200" dirty="0">
                <a:solidFill>
                  <a:schemeClr val="tx1"/>
                </a:solidFill>
                <a:effectLst/>
                <a:latin typeface="+mn-lt"/>
                <a:ea typeface="+mn-ea"/>
                <a:cs typeface="+mn-cs"/>
              </a:rPr>
              <a:t>・光速に近い速度で移動すると・・・</a:t>
            </a:r>
          </a:p>
          <a:p>
            <a:r>
              <a:rPr kumimoji="1" lang="ja-JP" altLang="ja-JP" sz="1200" kern="1200" dirty="0">
                <a:solidFill>
                  <a:schemeClr val="tx1"/>
                </a:solidFill>
                <a:effectLst/>
                <a:latin typeface="+mn-lt"/>
                <a:ea typeface="+mn-ea"/>
                <a:cs typeface="+mn-cs"/>
              </a:rPr>
              <a:t>時間がゆっくり進む　（ウラシマ効果）</a:t>
            </a:r>
          </a:p>
          <a:p>
            <a:r>
              <a:rPr kumimoji="1" lang="ja-JP" altLang="ja-JP" sz="1200" kern="1200" dirty="0">
                <a:solidFill>
                  <a:schemeClr val="tx1"/>
                </a:solidFill>
                <a:effectLst/>
                <a:latin typeface="+mn-lt"/>
                <a:ea typeface="+mn-ea"/>
                <a:cs typeface="+mn-cs"/>
              </a:rPr>
              <a:t>　　　　　　長さが縮む</a:t>
            </a:r>
          </a:p>
          <a:p>
            <a:r>
              <a:rPr kumimoji="1" lang="ja-JP" altLang="ja-JP" sz="1200" kern="1200" dirty="0">
                <a:solidFill>
                  <a:schemeClr val="tx1"/>
                </a:solidFill>
                <a:effectLst/>
                <a:latin typeface="+mn-lt"/>
                <a:ea typeface="+mn-ea"/>
                <a:cs typeface="+mn-cs"/>
              </a:rPr>
              <a:t>　　　　　　質量が大きくなる</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25</a:t>
            </a:fld>
            <a:endParaRPr kumimoji="1" lang="ja-JP" altLang="en-US"/>
          </a:p>
        </p:txBody>
      </p:sp>
    </p:spTree>
    <p:extLst>
      <p:ext uri="{BB962C8B-B14F-4D97-AF65-F5344CB8AC3E}">
        <p14:creationId xmlns:p14="http://schemas.microsoft.com/office/powerpoint/2010/main" val="1213051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相対性理論から出てくる結論にはこんなものも・・・</a:t>
            </a:r>
          </a:p>
          <a:p>
            <a:r>
              <a:rPr kumimoji="1" lang="ja-JP" altLang="en-US" dirty="0"/>
              <a:t>　　　　「質量は膨大なエネルギーに変えることができる」</a:t>
            </a:r>
          </a:p>
          <a:p>
            <a:r>
              <a:rPr kumimoji="1" lang="ja-JP" altLang="en-US" dirty="0"/>
              <a:t>　　　　　　原子爆弾</a:t>
            </a:r>
          </a:p>
          <a:p>
            <a:r>
              <a:rPr kumimoji="1" lang="ja-JP" altLang="en-US" dirty="0"/>
              <a:t>　　　　　　　　⇓</a:t>
            </a:r>
          </a:p>
          <a:p>
            <a:r>
              <a:rPr kumimoji="1" lang="ja-JP" altLang="en-US" dirty="0"/>
              <a:t>　　　　　　　後悔　⇒　核兵器反対運動</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26</a:t>
            </a:fld>
            <a:endParaRPr kumimoji="1" lang="ja-JP" altLang="en-US"/>
          </a:p>
        </p:txBody>
      </p:sp>
    </p:spTree>
    <p:extLst>
      <p:ext uri="{BB962C8B-B14F-4D97-AF65-F5344CB8AC3E}">
        <p14:creationId xmlns:p14="http://schemas.microsoft.com/office/powerpoint/2010/main" val="3847473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「アインシュタインの奇跡の年」</a:t>
            </a:r>
            <a:r>
              <a:rPr kumimoji="1" lang="en-US" altLang="ja-JP" dirty="0"/>
              <a:t>1905</a:t>
            </a:r>
            <a:r>
              <a:rPr kumimoji="1" lang="ja-JP" altLang="en-US" dirty="0"/>
              <a:t>年　２０代</a:t>
            </a:r>
          </a:p>
          <a:p>
            <a:r>
              <a:rPr kumimoji="1" lang="ja-JP" altLang="en-US" dirty="0"/>
              <a:t>　　それまでの科学を大きく変える理論を４つも発表</a:t>
            </a:r>
          </a:p>
          <a:p>
            <a:endParaRPr kumimoji="1" lang="en-US" altLang="ja-JP" dirty="0"/>
          </a:p>
          <a:p>
            <a:r>
              <a:rPr kumimoji="1" lang="ja-JP" altLang="en-US" dirty="0"/>
              <a:t>　　　　・光電効果（量子論の元になった　これでノーベル賞を受賞）</a:t>
            </a:r>
          </a:p>
          <a:p>
            <a:r>
              <a:rPr kumimoji="1" lang="ja-JP" altLang="en-US" dirty="0"/>
              <a:t>　　　　・ブラウン運動（原子の存在を認めることにつながった）</a:t>
            </a:r>
          </a:p>
          <a:p>
            <a:r>
              <a:rPr kumimoji="1" lang="ja-JP" altLang="en-US" dirty="0"/>
              <a:t>　　　　・特殊相対性理論</a:t>
            </a:r>
            <a:endParaRPr kumimoji="1" lang="en-US" altLang="ja-JP" dirty="0"/>
          </a:p>
          <a:p>
            <a:r>
              <a:rPr kumimoji="1" lang="ja-JP" altLang="en-US" dirty="0"/>
              <a:t>　　　　・ </a:t>
            </a:r>
            <a:r>
              <a:rPr kumimoji="1" lang="en-US" altLang="ja-JP" dirty="0"/>
              <a:t>E=mc^2</a:t>
            </a:r>
          </a:p>
          <a:p>
            <a:endParaRPr kumimoji="1" lang="ja-JP" altLang="en-US" dirty="0"/>
          </a:p>
          <a:p>
            <a:r>
              <a:rPr kumimoji="1" lang="ja-JP" altLang="en-US" dirty="0"/>
              <a:t>　　　　　　アインシュタインは、「相対性理論」と「量子論」という、</a:t>
            </a:r>
          </a:p>
          <a:p>
            <a:r>
              <a:rPr kumimoji="1" lang="ja-JP" altLang="en-US" dirty="0"/>
              <a:t>　　　　　　２つの大きな科学理論の誕生にかかわった！</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28</a:t>
            </a:fld>
            <a:endParaRPr kumimoji="1" lang="ja-JP" altLang="en-US"/>
          </a:p>
        </p:txBody>
      </p:sp>
    </p:spTree>
    <p:extLst>
      <p:ext uri="{BB962C8B-B14F-4D97-AF65-F5344CB8AC3E}">
        <p14:creationId xmlns:p14="http://schemas.microsoft.com/office/powerpoint/2010/main" val="3086538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a:t>
            </a:r>
          </a:p>
          <a:p>
            <a:r>
              <a:rPr kumimoji="1" lang="ja-JP" altLang="en-US" dirty="0"/>
              <a:t>　「一般相対性理論」</a:t>
            </a:r>
          </a:p>
          <a:p>
            <a:r>
              <a:rPr kumimoji="1" lang="ja-JP" altLang="en-US" dirty="0"/>
              <a:t>　　　重力がはたらいている空間を説明する理論</a:t>
            </a:r>
          </a:p>
          <a:p>
            <a:r>
              <a:rPr kumimoji="1" lang="ja-JP" altLang="en-US" dirty="0"/>
              <a:t>　　　　強い重力のはたらいているところでは</a:t>
            </a:r>
          </a:p>
          <a:p>
            <a:r>
              <a:rPr kumimoji="1" lang="ja-JP" altLang="en-US" dirty="0"/>
              <a:t>・空間や時間がゆがんでいる</a:t>
            </a:r>
          </a:p>
          <a:p>
            <a:r>
              <a:rPr kumimoji="1" lang="ja-JP" altLang="en-US" dirty="0"/>
              <a:t>　　　　　・光が曲がる</a:t>
            </a:r>
          </a:p>
          <a:p>
            <a:r>
              <a:rPr kumimoji="1" lang="ja-JP" altLang="en-US" dirty="0"/>
              <a:t>　　　　　・時間がゆっくり進む</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29</a:t>
            </a:fld>
            <a:endParaRPr kumimoji="1" lang="ja-JP" altLang="en-US"/>
          </a:p>
        </p:txBody>
      </p:sp>
    </p:spTree>
    <p:extLst>
      <p:ext uri="{BB962C8B-B14F-4D97-AF65-F5344CB8AC3E}">
        <p14:creationId xmlns:p14="http://schemas.microsoft.com/office/powerpoint/2010/main" val="3350830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重力レンズ効果</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30</a:t>
            </a:fld>
            <a:endParaRPr kumimoji="1" lang="ja-JP" altLang="en-US"/>
          </a:p>
        </p:txBody>
      </p:sp>
    </p:spTree>
    <p:extLst>
      <p:ext uri="{BB962C8B-B14F-4D97-AF65-F5344CB8AC3E}">
        <p14:creationId xmlns:p14="http://schemas.microsoft.com/office/powerpoint/2010/main" val="2578450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「アインシュタイン方程式」</a:t>
            </a:r>
          </a:p>
          <a:p>
            <a:r>
              <a:rPr kumimoji="1" lang="ja-JP" altLang="en-US" dirty="0"/>
              <a:t>　　　　重力がはたらく時間・空間を正確に表す式</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31</a:t>
            </a:fld>
            <a:endParaRPr kumimoji="1" lang="ja-JP" altLang="en-US"/>
          </a:p>
        </p:txBody>
      </p:sp>
    </p:spTree>
    <p:extLst>
      <p:ext uri="{BB962C8B-B14F-4D97-AF65-F5344CB8AC3E}">
        <p14:creationId xmlns:p14="http://schemas.microsoft.com/office/powerpoint/2010/main" val="8450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ブラックホールの初撮影　</a:t>
            </a:r>
            <a:r>
              <a:rPr kumimoji="1" lang="en-US" altLang="ja-JP" dirty="0"/>
              <a:t>2018</a:t>
            </a:r>
            <a:r>
              <a:rPr kumimoji="1" lang="ja-JP" altLang="en-US" dirty="0"/>
              <a:t>年</a:t>
            </a:r>
          </a:p>
          <a:p>
            <a:endParaRPr kumimoji="1" lang="ja-JP" altLang="en-US" dirty="0"/>
          </a:p>
          <a:p>
            <a:r>
              <a:rPr kumimoji="1" lang="ja-JP" altLang="en-US" dirty="0"/>
              <a:t>　　　おとめ座</a:t>
            </a:r>
            <a:r>
              <a:rPr kumimoji="1" lang="en-US" altLang="ja-JP" dirty="0"/>
              <a:t>M87</a:t>
            </a:r>
            <a:r>
              <a:rPr kumimoji="1" lang="ja-JP" altLang="en-US" dirty="0"/>
              <a:t>銀河の中心にあるブラックホール</a:t>
            </a:r>
          </a:p>
          <a:p>
            <a:r>
              <a:rPr kumimoji="1" lang="ja-JP" altLang="en-US" dirty="0"/>
              <a:t>　　　　</a:t>
            </a:r>
            <a:r>
              <a:rPr kumimoji="1" lang="en-US" altLang="ja-JP" dirty="0"/>
              <a:t>5500</a:t>
            </a:r>
            <a:r>
              <a:rPr kumimoji="1" lang="ja-JP" altLang="en-US" dirty="0"/>
              <a:t>万光年先</a:t>
            </a:r>
          </a:p>
          <a:p>
            <a:r>
              <a:rPr kumimoji="1" lang="ja-JP" altLang="en-US" dirty="0"/>
              <a:t>太陽の</a:t>
            </a:r>
            <a:r>
              <a:rPr kumimoji="1" lang="en-US" altLang="ja-JP" dirty="0"/>
              <a:t>65</a:t>
            </a:r>
            <a:r>
              <a:rPr kumimoji="1" lang="ja-JP" altLang="en-US" dirty="0"/>
              <a:t>億倍の質量</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a:t>
            </a:fld>
            <a:endParaRPr kumimoji="1" lang="ja-JP" altLang="en-US"/>
          </a:p>
        </p:txBody>
      </p:sp>
    </p:spTree>
    <p:extLst>
      <p:ext uri="{BB962C8B-B14F-4D97-AF65-F5344CB8AC3E}">
        <p14:creationId xmlns:p14="http://schemas.microsoft.com/office/powerpoint/2010/main" val="3916575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アインシュタイン方程式を初めて解いた人</a:t>
            </a:r>
          </a:p>
          <a:p>
            <a:r>
              <a:rPr kumimoji="1" lang="ja-JP" altLang="ja-JP" sz="1200" kern="1200" dirty="0">
                <a:solidFill>
                  <a:schemeClr val="tx1"/>
                </a:solidFill>
                <a:effectLst/>
                <a:latin typeface="+mn-lt"/>
                <a:ea typeface="+mn-ea"/>
                <a:cs typeface="+mn-cs"/>
              </a:rPr>
              <a:t>　　　　カール・シュヴァルツシルト（ドイツ）</a:t>
            </a:r>
          </a:p>
          <a:p>
            <a:r>
              <a:rPr kumimoji="1" lang="ja-JP" altLang="ja-JP" sz="1200" kern="1200" dirty="0">
                <a:solidFill>
                  <a:schemeClr val="tx1"/>
                </a:solidFill>
                <a:effectLst/>
                <a:latin typeface="+mn-lt"/>
                <a:ea typeface="+mn-ea"/>
                <a:cs typeface="+mn-cs"/>
              </a:rPr>
              <a:t>　　　　　第一次世界大戦に従軍中に病気になりながらアインシュタイン方程式を解く</a:t>
            </a:r>
          </a:p>
          <a:p>
            <a:r>
              <a:rPr kumimoji="1" lang="ja-JP" altLang="ja-JP" sz="1200" kern="1200" dirty="0">
                <a:solidFill>
                  <a:schemeClr val="tx1"/>
                </a:solidFill>
                <a:effectLst/>
                <a:latin typeface="+mn-lt"/>
                <a:ea typeface="+mn-ea"/>
                <a:cs typeface="+mn-cs"/>
              </a:rPr>
              <a:t>　　　　　　⇒　シュバルツシルト半径</a:t>
            </a:r>
          </a:p>
          <a:p>
            <a:r>
              <a:rPr kumimoji="1" lang="ja-JP" altLang="ja-JP" sz="1200" kern="1200" dirty="0">
                <a:solidFill>
                  <a:schemeClr val="tx1"/>
                </a:solidFill>
                <a:effectLst/>
                <a:latin typeface="+mn-lt"/>
                <a:ea typeface="+mn-ea"/>
                <a:cs typeface="+mn-cs"/>
              </a:rPr>
              <a:t>　　　　　　⇒　ブラックホールの存在を予言</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32</a:t>
            </a:fld>
            <a:endParaRPr kumimoji="1" lang="ja-JP" altLang="en-US"/>
          </a:p>
        </p:txBody>
      </p:sp>
    </p:spTree>
    <p:extLst>
      <p:ext uri="{BB962C8B-B14F-4D97-AF65-F5344CB8AC3E}">
        <p14:creationId xmlns:p14="http://schemas.microsoft.com/office/powerpoint/2010/main" val="1208126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さらに、アインシュタインは「重力波」を予言</a:t>
            </a:r>
          </a:p>
          <a:p>
            <a:r>
              <a:rPr kumimoji="1" lang="ja-JP" altLang="en-US" dirty="0"/>
              <a:t>重力が大きく変化するときに発生し、</a:t>
            </a:r>
          </a:p>
          <a:p>
            <a:r>
              <a:rPr kumimoji="1" lang="ja-JP" altLang="en-US" dirty="0"/>
              <a:t>　　　　　空間のゆがみが波となって伝わる</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33</a:t>
            </a:fld>
            <a:endParaRPr kumimoji="1" lang="ja-JP" altLang="en-US"/>
          </a:p>
        </p:txBody>
      </p:sp>
    </p:spTree>
    <p:extLst>
      <p:ext uri="{BB962C8B-B14F-4D97-AF65-F5344CB8AC3E}">
        <p14:creationId xmlns:p14="http://schemas.microsoft.com/office/powerpoint/2010/main" val="1240789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重力波をはじめて観測　</a:t>
            </a:r>
            <a:r>
              <a:rPr kumimoji="1" lang="en-US" altLang="ja-JP" sz="1200" kern="1200" dirty="0">
                <a:solidFill>
                  <a:schemeClr val="tx1"/>
                </a:solidFill>
                <a:effectLst/>
                <a:latin typeface="+mn-lt"/>
                <a:ea typeface="+mn-ea"/>
                <a:cs typeface="+mn-cs"/>
              </a:rPr>
              <a:t>2015</a:t>
            </a:r>
            <a:r>
              <a:rPr kumimoji="1" lang="ja-JP" altLang="ja-JP" sz="1200" kern="1200" dirty="0">
                <a:solidFill>
                  <a:schemeClr val="tx1"/>
                </a:solidFill>
                <a:effectLst/>
                <a:latin typeface="+mn-lt"/>
                <a:ea typeface="+mn-ea"/>
                <a:cs typeface="+mn-cs"/>
              </a:rPr>
              <a:t>年</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LIGO</a:t>
            </a:r>
            <a:r>
              <a:rPr kumimoji="1" lang="ja-JP" altLang="ja-JP" sz="1200" kern="1200" dirty="0">
                <a:solidFill>
                  <a:schemeClr val="tx1"/>
                </a:solidFill>
                <a:effectLst/>
                <a:latin typeface="+mn-lt"/>
                <a:ea typeface="+mn-ea"/>
                <a:cs typeface="+mn-cs"/>
              </a:rPr>
              <a:t>（ライゴ）（アメリカ）など</a:t>
            </a:r>
          </a:p>
          <a:p>
            <a:r>
              <a:rPr kumimoji="1" lang="ja-JP" altLang="ja-JP" sz="1200" kern="1200" dirty="0">
                <a:solidFill>
                  <a:schemeClr val="tx1"/>
                </a:solidFill>
                <a:effectLst/>
                <a:latin typeface="+mn-lt"/>
                <a:ea typeface="+mn-ea"/>
                <a:cs typeface="+mn-cs"/>
              </a:rPr>
              <a:t>　　　　　４</a:t>
            </a:r>
            <a:r>
              <a:rPr kumimoji="1" lang="en-US" altLang="ja-JP" sz="1200" kern="1200" dirty="0">
                <a:solidFill>
                  <a:schemeClr val="tx1"/>
                </a:solidFill>
                <a:effectLst/>
                <a:latin typeface="+mn-lt"/>
                <a:ea typeface="+mn-ea"/>
                <a:cs typeface="+mn-cs"/>
              </a:rPr>
              <a:t>km</a:t>
            </a:r>
            <a:r>
              <a:rPr kumimoji="1" lang="ja-JP" altLang="ja-JP" sz="1200" kern="1200" dirty="0">
                <a:solidFill>
                  <a:schemeClr val="tx1"/>
                </a:solidFill>
                <a:effectLst/>
                <a:latin typeface="+mn-lt"/>
                <a:ea typeface="+mn-ea"/>
                <a:cs typeface="+mn-cs"/>
              </a:rPr>
              <a:t>×４</a:t>
            </a:r>
            <a:r>
              <a:rPr kumimoji="1" lang="en-US" altLang="ja-JP" sz="1200" kern="1200" dirty="0">
                <a:solidFill>
                  <a:schemeClr val="tx1"/>
                </a:solidFill>
                <a:effectLst/>
                <a:latin typeface="+mn-lt"/>
                <a:ea typeface="+mn-ea"/>
                <a:cs typeface="+mn-cs"/>
              </a:rPr>
              <a:t>km</a:t>
            </a:r>
            <a:r>
              <a:rPr kumimoji="1" lang="ja-JP" altLang="ja-JP" sz="1200" kern="1200" dirty="0">
                <a:solidFill>
                  <a:schemeClr val="tx1"/>
                </a:solidFill>
                <a:effectLst/>
                <a:latin typeface="+mn-lt"/>
                <a:ea typeface="+mn-ea"/>
                <a:cs typeface="+mn-cs"/>
              </a:rPr>
              <a:t>の大きさの装置</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34</a:t>
            </a:fld>
            <a:endParaRPr kumimoji="1" lang="ja-JP" altLang="en-US"/>
          </a:p>
        </p:txBody>
      </p:sp>
    </p:spTree>
    <p:extLst>
      <p:ext uri="{BB962C8B-B14F-4D97-AF65-F5344CB8AC3E}">
        <p14:creationId xmlns:p14="http://schemas.microsoft.com/office/powerpoint/2010/main" val="94664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ブラックホールが合体したときに</a:t>
            </a:r>
          </a:p>
          <a:p>
            <a:r>
              <a:rPr kumimoji="1" lang="ja-JP" altLang="ja-JP" sz="1200" kern="1200" dirty="0">
                <a:solidFill>
                  <a:schemeClr val="tx1"/>
                </a:solidFill>
                <a:effectLst/>
                <a:latin typeface="+mn-lt"/>
                <a:ea typeface="+mn-ea"/>
                <a:cs typeface="+mn-cs"/>
              </a:rPr>
              <a:t>発生した「重力波」　　たった</a:t>
            </a:r>
            <a:r>
              <a:rPr kumimoji="1" lang="en-US" altLang="ja-JP" sz="1200" kern="1200" dirty="0">
                <a:solidFill>
                  <a:schemeClr val="tx1"/>
                </a:solidFill>
                <a:effectLst/>
                <a:latin typeface="+mn-lt"/>
                <a:ea typeface="+mn-ea"/>
                <a:cs typeface="+mn-cs"/>
              </a:rPr>
              <a:t>1000</a:t>
            </a:r>
            <a:r>
              <a:rPr kumimoji="1" lang="ja-JP" altLang="ja-JP" sz="1200" kern="1200" dirty="0">
                <a:solidFill>
                  <a:schemeClr val="tx1"/>
                </a:solidFill>
                <a:effectLst/>
                <a:latin typeface="+mn-lt"/>
                <a:ea typeface="+mn-ea"/>
                <a:cs typeface="+mn-cs"/>
              </a:rPr>
              <a:t>兆分の</a:t>
            </a:r>
            <a:r>
              <a:rPr kumimoji="1" lang="en-US" altLang="ja-JP" sz="1200" kern="1200" dirty="0">
                <a:solidFill>
                  <a:schemeClr val="tx1"/>
                </a:solidFill>
                <a:effectLst/>
                <a:latin typeface="+mn-lt"/>
                <a:ea typeface="+mn-ea"/>
                <a:cs typeface="+mn-cs"/>
              </a:rPr>
              <a:t>1mm</a:t>
            </a:r>
            <a:r>
              <a:rPr kumimoji="1" lang="ja-JP" altLang="ja-JP" sz="1200" kern="1200" dirty="0">
                <a:solidFill>
                  <a:schemeClr val="tx1"/>
                </a:solidFill>
                <a:effectLst/>
                <a:latin typeface="+mn-lt"/>
                <a:ea typeface="+mn-ea"/>
                <a:cs typeface="+mn-cs"/>
              </a:rPr>
              <a:t>のゆがみをとらえた</a:t>
            </a:r>
          </a:p>
          <a:p>
            <a:endParaRPr kumimoji="1" lang="en-US" altLang="ja-JP" dirty="0"/>
          </a:p>
          <a:p>
            <a:r>
              <a:rPr kumimoji="1" lang="ja-JP" altLang="ja-JP" sz="1200" kern="1200" dirty="0">
                <a:solidFill>
                  <a:schemeClr val="tx1"/>
                </a:solidFill>
                <a:effectLst/>
                <a:latin typeface="+mn-lt"/>
                <a:ea typeface="+mn-ea"/>
                <a:cs typeface="+mn-cs"/>
              </a:rPr>
              <a:t>重力波の大きさ、波形から、</a:t>
            </a:r>
            <a:r>
              <a:rPr kumimoji="1" lang="en-US" altLang="ja-JP" sz="1200" kern="1200" dirty="0">
                <a:solidFill>
                  <a:schemeClr val="tx1"/>
                </a:solidFill>
                <a:effectLst/>
                <a:latin typeface="+mn-lt"/>
                <a:ea typeface="+mn-ea"/>
                <a:cs typeface="+mn-cs"/>
              </a:rPr>
              <a:t>13</a:t>
            </a:r>
            <a:r>
              <a:rPr kumimoji="1" lang="ja-JP" altLang="ja-JP" sz="1200" kern="1200" dirty="0">
                <a:solidFill>
                  <a:schemeClr val="tx1"/>
                </a:solidFill>
                <a:effectLst/>
                <a:latin typeface="+mn-lt"/>
                <a:ea typeface="+mn-ea"/>
                <a:cs typeface="+mn-cs"/>
              </a:rPr>
              <a:t>億光年先で、</a:t>
            </a:r>
          </a:p>
          <a:p>
            <a:r>
              <a:rPr kumimoji="1" lang="ja-JP" altLang="ja-JP" sz="1200" kern="1200" dirty="0">
                <a:solidFill>
                  <a:schemeClr val="tx1"/>
                </a:solidFill>
                <a:effectLst/>
                <a:latin typeface="+mn-lt"/>
                <a:ea typeface="+mn-ea"/>
                <a:cs typeface="+mn-cs"/>
              </a:rPr>
              <a:t>太陽の</a:t>
            </a:r>
            <a:r>
              <a:rPr kumimoji="1" lang="en-US" altLang="ja-JP" sz="1200" kern="1200" dirty="0">
                <a:solidFill>
                  <a:schemeClr val="tx1"/>
                </a:solidFill>
                <a:effectLst/>
                <a:latin typeface="+mn-lt"/>
                <a:ea typeface="+mn-ea"/>
                <a:cs typeface="+mn-cs"/>
              </a:rPr>
              <a:t>36</a:t>
            </a:r>
            <a:r>
              <a:rPr kumimoji="1" lang="ja-JP" altLang="ja-JP" sz="1200" kern="1200" dirty="0">
                <a:solidFill>
                  <a:schemeClr val="tx1"/>
                </a:solidFill>
                <a:effectLst/>
                <a:latin typeface="+mn-lt"/>
                <a:ea typeface="+mn-ea"/>
                <a:cs typeface="+mn-cs"/>
              </a:rPr>
              <a:t>倍と</a:t>
            </a:r>
            <a:r>
              <a:rPr kumimoji="1" lang="en-US" altLang="ja-JP" sz="1200" kern="1200" dirty="0">
                <a:solidFill>
                  <a:schemeClr val="tx1"/>
                </a:solidFill>
                <a:effectLst/>
                <a:latin typeface="+mn-lt"/>
                <a:ea typeface="+mn-ea"/>
                <a:cs typeface="+mn-cs"/>
              </a:rPr>
              <a:t>29</a:t>
            </a:r>
            <a:r>
              <a:rPr kumimoji="1" lang="ja-JP" altLang="ja-JP" sz="1200" kern="1200" dirty="0">
                <a:solidFill>
                  <a:schemeClr val="tx1"/>
                </a:solidFill>
                <a:effectLst/>
                <a:latin typeface="+mn-lt"/>
                <a:ea typeface="+mn-ea"/>
                <a:cs typeface="+mn-cs"/>
              </a:rPr>
              <a:t>倍の質量のブラックホールが合体したこともわかった</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こうして、ブラックホールの存在が証明され、</a:t>
            </a:r>
          </a:p>
          <a:p>
            <a:r>
              <a:rPr kumimoji="1" lang="ja-JP" altLang="ja-JP" sz="1200" kern="1200" dirty="0">
                <a:solidFill>
                  <a:schemeClr val="tx1"/>
                </a:solidFill>
                <a:effectLst/>
                <a:latin typeface="+mn-lt"/>
                <a:ea typeface="+mn-ea"/>
                <a:cs typeface="+mn-cs"/>
              </a:rPr>
              <a:t>　　　ブラックホールを直接観測することもできるようになってきた</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35</a:t>
            </a:fld>
            <a:endParaRPr kumimoji="1" lang="ja-JP" altLang="en-US"/>
          </a:p>
        </p:txBody>
      </p:sp>
    </p:spTree>
    <p:extLst>
      <p:ext uri="{BB962C8B-B14F-4D97-AF65-F5344CB8AC3E}">
        <p14:creationId xmlns:p14="http://schemas.microsoft.com/office/powerpoint/2010/main" val="1090668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ブラックホールできるのは・・・なーぜー？</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36</a:t>
            </a:fld>
            <a:endParaRPr kumimoji="1" lang="ja-JP" altLang="en-US"/>
          </a:p>
        </p:txBody>
      </p:sp>
    </p:spTree>
    <p:extLst>
      <p:ext uri="{BB962C8B-B14F-4D97-AF65-F5344CB8AC3E}">
        <p14:creationId xmlns:p14="http://schemas.microsoft.com/office/powerpoint/2010/main" val="2743565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ブラックホールの作り方</a:t>
            </a:r>
          </a:p>
          <a:p>
            <a:r>
              <a:rPr kumimoji="1" lang="ja-JP" altLang="ja-JP" sz="1200" kern="1200" dirty="0">
                <a:solidFill>
                  <a:schemeClr val="tx1"/>
                </a:solidFill>
                <a:effectLst/>
                <a:latin typeface="+mn-lt"/>
                <a:ea typeface="+mn-ea"/>
                <a:cs typeface="+mn-cs"/>
              </a:rPr>
              <a:t>物質をシュバルツシルト半径まで圧縮する</a:t>
            </a:r>
          </a:p>
          <a:p>
            <a:r>
              <a:rPr kumimoji="1" lang="ja-JP" altLang="ja-JP" sz="1200" kern="1200" dirty="0">
                <a:solidFill>
                  <a:schemeClr val="tx1"/>
                </a:solidFill>
                <a:effectLst/>
                <a:latin typeface="+mn-lt"/>
                <a:ea typeface="+mn-ea"/>
                <a:cs typeface="+mn-cs"/>
              </a:rPr>
              <a:t>太陽（直径</a:t>
            </a:r>
            <a:r>
              <a:rPr kumimoji="1" lang="en-US" altLang="ja-JP" sz="1200" kern="1200" dirty="0">
                <a:solidFill>
                  <a:schemeClr val="tx1"/>
                </a:solidFill>
                <a:effectLst/>
                <a:latin typeface="+mn-lt"/>
                <a:ea typeface="+mn-ea"/>
                <a:cs typeface="+mn-cs"/>
              </a:rPr>
              <a:t>140</a:t>
            </a:r>
            <a:r>
              <a:rPr kumimoji="1" lang="ja-JP" altLang="ja-JP" sz="1200" kern="1200" dirty="0">
                <a:solidFill>
                  <a:schemeClr val="tx1"/>
                </a:solidFill>
                <a:effectLst/>
                <a:latin typeface="+mn-lt"/>
                <a:ea typeface="+mn-ea"/>
                <a:cs typeface="+mn-cs"/>
              </a:rPr>
              <a:t>万</a:t>
            </a:r>
            <a:r>
              <a:rPr kumimoji="1" lang="en-US" altLang="ja-JP" sz="1200" kern="1200" dirty="0">
                <a:solidFill>
                  <a:schemeClr val="tx1"/>
                </a:solidFill>
                <a:effectLst/>
                <a:latin typeface="+mn-lt"/>
                <a:ea typeface="+mn-ea"/>
                <a:cs typeface="+mn-cs"/>
              </a:rPr>
              <a:t>km</a:t>
            </a:r>
            <a:r>
              <a:rPr kumimoji="1" lang="ja-JP" altLang="ja-JP" sz="1200" kern="1200" dirty="0">
                <a:solidFill>
                  <a:schemeClr val="tx1"/>
                </a:solidFill>
                <a:effectLst/>
                <a:latin typeface="+mn-lt"/>
                <a:ea typeface="+mn-ea"/>
                <a:cs typeface="+mn-cs"/>
              </a:rPr>
              <a:t>）を直径６</a:t>
            </a:r>
            <a:r>
              <a:rPr kumimoji="1" lang="en-US" altLang="ja-JP" sz="1200" kern="1200" dirty="0">
                <a:solidFill>
                  <a:schemeClr val="tx1"/>
                </a:solidFill>
                <a:effectLst/>
                <a:latin typeface="+mn-lt"/>
                <a:ea typeface="+mn-ea"/>
                <a:cs typeface="+mn-cs"/>
              </a:rPr>
              <a:t>km</a:t>
            </a:r>
            <a:r>
              <a:rPr kumimoji="1" lang="ja-JP" altLang="ja-JP" sz="1200" kern="1200" dirty="0">
                <a:solidFill>
                  <a:schemeClr val="tx1"/>
                </a:solidFill>
                <a:effectLst/>
                <a:latin typeface="+mn-lt"/>
                <a:ea typeface="+mn-ea"/>
                <a:cs typeface="+mn-cs"/>
              </a:rPr>
              <a:t>まで圧縮するとブラックホールになる？！</a:t>
            </a:r>
          </a:p>
          <a:p>
            <a:r>
              <a:rPr kumimoji="1" lang="ja-JP" altLang="ja-JP" sz="1200" kern="1200" dirty="0">
                <a:solidFill>
                  <a:schemeClr val="tx1"/>
                </a:solidFill>
                <a:effectLst/>
                <a:latin typeface="+mn-lt"/>
                <a:ea typeface="+mn-ea"/>
                <a:cs typeface="+mn-cs"/>
              </a:rPr>
              <a:t>（地球だと直径</a:t>
            </a:r>
            <a:r>
              <a:rPr kumimoji="1" lang="en-US" altLang="ja-JP" sz="1200" kern="1200" dirty="0">
                <a:solidFill>
                  <a:schemeClr val="tx1"/>
                </a:solidFill>
                <a:effectLst/>
                <a:latin typeface="+mn-lt"/>
                <a:ea typeface="+mn-ea"/>
                <a:cs typeface="+mn-cs"/>
              </a:rPr>
              <a:t>17.6mm</a:t>
            </a:r>
            <a:r>
              <a:rPr kumimoji="1" lang="ja-JP" altLang="ja-JP" sz="1200" kern="1200" dirty="0">
                <a:solidFill>
                  <a:schemeClr val="tx1"/>
                </a:solidFill>
                <a:effectLst/>
                <a:latin typeface="+mn-lt"/>
                <a:ea typeface="+mn-ea"/>
                <a:cs typeface="+mn-cs"/>
              </a:rPr>
              <a:t>まで圧縮！）</a:t>
            </a:r>
          </a:p>
          <a:p>
            <a:r>
              <a:rPr kumimoji="1" lang="ja-JP" altLang="ja-JP" sz="1200" kern="1200" dirty="0">
                <a:solidFill>
                  <a:schemeClr val="tx1"/>
                </a:solidFill>
                <a:effectLst/>
                <a:latin typeface="+mn-lt"/>
                <a:ea typeface="+mn-ea"/>
                <a:cs typeface="+mn-cs"/>
              </a:rPr>
              <a:t>こんなに圧縮できるの？</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37</a:t>
            </a:fld>
            <a:endParaRPr kumimoji="1" lang="ja-JP" altLang="en-US"/>
          </a:p>
        </p:txBody>
      </p:sp>
    </p:spTree>
    <p:extLst>
      <p:ext uri="{BB962C8B-B14F-4D97-AF65-F5344CB8AC3E}">
        <p14:creationId xmlns:p14="http://schemas.microsoft.com/office/powerpoint/2010/main" val="4065225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物質はどこまで圧縮できるのか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原子の中は実はスカスカ！</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でも、物質は固い！　なぜ？　　電子（－電気）同士の反発力</a:t>
            </a:r>
          </a:p>
          <a:p>
            <a:endParaRPr kumimoji="1" lang="en-US" altLang="ja-JP" dirty="0"/>
          </a:p>
          <a:p>
            <a:r>
              <a:rPr kumimoji="1" lang="ja-JP" altLang="ja-JP" sz="1200" kern="1200" dirty="0">
                <a:solidFill>
                  <a:schemeClr val="tx1"/>
                </a:solidFill>
                <a:effectLst/>
                <a:latin typeface="+mn-lt"/>
                <a:ea typeface="+mn-ea"/>
                <a:cs typeface="+mn-cs"/>
              </a:rPr>
              <a:t>また、原子核（＋電気）と電子（－電気）が、電気の力でくっつかないのはなぜ？</a:t>
            </a:r>
          </a:p>
          <a:p>
            <a:r>
              <a:rPr kumimoji="1" lang="ja-JP" altLang="ja-JP" sz="1200" kern="1200" dirty="0">
                <a:solidFill>
                  <a:schemeClr val="tx1"/>
                </a:solidFill>
                <a:effectLst/>
                <a:latin typeface="+mn-lt"/>
                <a:ea typeface="+mn-ea"/>
                <a:cs typeface="+mn-cs"/>
              </a:rPr>
              <a:t>⇒　原子核の周りを電子が回っているから</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38</a:t>
            </a:fld>
            <a:endParaRPr kumimoji="1" lang="ja-JP" altLang="en-US"/>
          </a:p>
        </p:txBody>
      </p:sp>
    </p:spTree>
    <p:extLst>
      <p:ext uri="{BB962C8B-B14F-4D97-AF65-F5344CB8AC3E}">
        <p14:creationId xmlns:p14="http://schemas.microsoft.com/office/powerpoint/2010/main" val="3139020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さまざまな原子の中で、電子が回っているようす</a:t>
            </a:r>
          </a:p>
          <a:p>
            <a:endParaRPr kumimoji="1" lang="en-US" altLang="ja-JP" dirty="0"/>
          </a:p>
          <a:p>
            <a:r>
              <a:rPr kumimoji="1" lang="ja-JP" altLang="ja-JP" sz="1200" kern="1200" dirty="0">
                <a:solidFill>
                  <a:schemeClr val="tx1"/>
                </a:solidFill>
                <a:effectLst/>
                <a:latin typeface="+mn-lt"/>
                <a:ea typeface="+mn-ea"/>
                <a:cs typeface="+mn-cs"/>
              </a:rPr>
              <a:t>電子は原子核の周りをどのように回っているのか</a:t>
            </a:r>
          </a:p>
          <a:p>
            <a:r>
              <a:rPr kumimoji="1" lang="ja-JP" altLang="ja-JP" sz="1200" kern="1200" dirty="0">
                <a:solidFill>
                  <a:schemeClr val="tx1"/>
                </a:solidFill>
                <a:effectLst/>
                <a:latin typeface="+mn-lt"/>
                <a:ea typeface="+mn-ea"/>
                <a:cs typeface="+mn-cs"/>
              </a:rPr>
              <a:t>・・・正確に言うと間違い</a:t>
            </a:r>
          </a:p>
          <a:p>
            <a:r>
              <a:rPr kumimoji="1" lang="ja-JP" altLang="ja-JP" sz="1200" kern="1200" dirty="0">
                <a:solidFill>
                  <a:schemeClr val="tx1"/>
                </a:solidFill>
                <a:effectLst/>
                <a:latin typeface="+mn-lt"/>
                <a:ea typeface="+mn-ea"/>
                <a:cs typeface="+mn-cs"/>
              </a:rPr>
              <a:t>　　　　　　　　　　（イメージ）雲のように広がっている</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39</a:t>
            </a:fld>
            <a:endParaRPr kumimoji="1" lang="ja-JP" altLang="en-US"/>
          </a:p>
        </p:txBody>
      </p:sp>
    </p:spTree>
    <p:extLst>
      <p:ext uri="{BB962C8B-B14F-4D97-AF65-F5344CB8AC3E}">
        <p14:creationId xmlns:p14="http://schemas.microsoft.com/office/powerpoint/2010/main" val="888592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原子の中のようなミクロな世界のようすを説明する理論</a:t>
            </a:r>
          </a:p>
          <a:p>
            <a:r>
              <a:rPr kumimoji="1" lang="ja-JP" altLang="ja-JP" sz="1200" kern="1200" dirty="0">
                <a:solidFill>
                  <a:schemeClr val="tx1"/>
                </a:solidFill>
                <a:effectLst/>
                <a:latin typeface="+mn-lt"/>
                <a:ea typeface="+mn-ea"/>
                <a:cs typeface="+mn-cs"/>
              </a:rPr>
              <a:t>・・・　「量子論」　　　（量子コンピュータ）</a:t>
            </a:r>
          </a:p>
          <a:p>
            <a:r>
              <a:rPr kumimoji="1" lang="ja-JP" altLang="ja-JP" sz="1200" kern="1200" dirty="0">
                <a:solidFill>
                  <a:schemeClr val="tx1"/>
                </a:solidFill>
                <a:effectLst/>
                <a:latin typeface="+mn-lt"/>
                <a:ea typeface="+mn-ea"/>
                <a:cs typeface="+mn-cs"/>
              </a:rPr>
              <a:t>　　　　　　　　　　　　　相対性理論と並ぶ、重要な理論（アインシュタインも関係している）</a:t>
            </a:r>
          </a:p>
          <a:p>
            <a:endParaRPr kumimoji="1" lang="en-US" altLang="ja-JP" dirty="0"/>
          </a:p>
          <a:p>
            <a:endParaRPr kumimoji="1" lang="en-US" altLang="ja-JP" dirty="0"/>
          </a:p>
          <a:p>
            <a:r>
              <a:rPr kumimoji="1" lang="ja-JP" altLang="ja-JP" sz="1200" kern="1200" dirty="0">
                <a:solidFill>
                  <a:schemeClr val="tx1"/>
                </a:solidFill>
                <a:effectLst/>
                <a:latin typeface="+mn-lt"/>
                <a:ea typeface="+mn-ea"/>
                <a:cs typeface="+mn-cs"/>
              </a:rPr>
              <a:t>「シュレーディンガー方程式」　</a:t>
            </a:r>
          </a:p>
          <a:p>
            <a:r>
              <a:rPr kumimoji="1" lang="ja-JP" altLang="ja-JP" sz="1200" kern="1200" dirty="0">
                <a:solidFill>
                  <a:schemeClr val="tx1"/>
                </a:solidFill>
                <a:effectLst/>
                <a:latin typeface="+mn-lt"/>
                <a:ea typeface="+mn-ea"/>
                <a:cs typeface="+mn-cs"/>
              </a:rPr>
              <a:t>　　　　　原子の中の電子のようすを表す式</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これを解くと原子の中の電子の広がりのようすがわかる</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40</a:t>
            </a:fld>
            <a:endParaRPr kumimoji="1" lang="ja-JP" altLang="en-US"/>
          </a:p>
        </p:txBody>
      </p:sp>
    </p:spTree>
    <p:extLst>
      <p:ext uri="{BB962C8B-B14F-4D97-AF65-F5344CB8AC3E}">
        <p14:creationId xmlns:p14="http://schemas.microsoft.com/office/powerpoint/2010/main" val="1969209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恒星の中心では・・</a:t>
            </a:r>
          </a:p>
          <a:p>
            <a:r>
              <a:rPr kumimoji="1" lang="ja-JP" altLang="ja-JP" sz="1200" kern="1200" dirty="0">
                <a:solidFill>
                  <a:schemeClr val="tx1"/>
                </a:solidFill>
                <a:effectLst/>
                <a:latin typeface="+mn-lt"/>
                <a:ea typeface="+mn-ea"/>
                <a:cs typeface="+mn-cs"/>
              </a:rPr>
              <a:t>　　「核融合」反応の圧力で重力を支えている</a:t>
            </a:r>
          </a:p>
          <a:p>
            <a:r>
              <a:rPr kumimoji="1" lang="ja-JP" altLang="ja-JP" sz="1200" kern="1200" dirty="0">
                <a:solidFill>
                  <a:schemeClr val="tx1"/>
                </a:solidFill>
                <a:effectLst/>
                <a:latin typeface="+mn-lt"/>
                <a:ea typeface="+mn-ea"/>
                <a:cs typeface="+mn-cs"/>
              </a:rPr>
              <a:t>（水素原子核同士が合体し、ヘリウム原子核になるとき大きなエネルギーを出す）</a:t>
            </a:r>
          </a:p>
          <a:p>
            <a:r>
              <a:rPr kumimoji="1" lang="ja-JP" altLang="ja-JP" sz="1200" kern="1200" dirty="0">
                <a:solidFill>
                  <a:schemeClr val="tx1"/>
                </a:solidFill>
                <a:effectLst/>
                <a:latin typeface="+mn-lt"/>
                <a:ea typeface="+mn-ea"/>
                <a:cs typeface="+mn-cs"/>
              </a:rPr>
              <a:t>　・・・水素爆弾に利用</a:t>
            </a:r>
          </a:p>
          <a:p>
            <a:endParaRPr kumimoji="1" lang="en-US" altLang="ja-JP" dirty="0"/>
          </a:p>
          <a:p>
            <a:r>
              <a:rPr kumimoji="1" lang="ja-JP" altLang="en-US" dirty="0"/>
              <a:t>恒星の最後、</a:t>
            </a:r>
            <a:r>
              <a:rPr kumimoji="1" lang="ja-JP" altLang="ja-JP" sz="1200" kern="1200" dirty="0">
                <a:solidFill>
                  <a:schemeClr val="tx1"/>
                </a:solidFill>
                <a:effectLst/>
                <a:latin typeface="+mn-lt"/>
                <a:ea typeface="+mn-ea"/>
                <a:cs typeface="+mn-cs"/>
              </a:rPr>
              <a:t>次第に燃え尽きる（燃料の水素がなくなる）</a:t>
            </a:r>
          </a:p>
          <a:p>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ヘリウムの原子核が融合し始める</a:t>
            </a:r>
          </a:p>
          <a:p>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次々に大きな原子核に融合</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鉄になると核融合が終了</a:t>
            </a:r>
          </a:p>
          <a:p>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重力を支える力がなくなる</a:t>
            </a:r>
          </a:p>
          <a:p>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自分の重力で星の中心がつぶれはじめる</a:t>
            </a:r>
          </a:p>
          <a:p>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原子がつぶれ、陽子と電子が合体して「中性子」になる</a:t>
            </a:r>
          </a:p>
          <a:p>
            <a:r>
              <a:rPr kumimoji="1" lang="ja-JP" altLang="ja-JP" sz="1200" kern="1200" dirty="0">
                <a:solidFill>
                  <a:schemeClr val="tx1"/>
                </a:solidFill>
                <a:effectLst/>
                <a:latin typeface="+mn-lt"/>
                <a:ea typeface="+mn-ea"/>
                <a:cs typeface="+mn-cs"/>
              </a:rPr>
              <a:t>　　中心部分は、太陽と同じくらいの質量で</a:t>
            </a:r>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直径２０</a:t>
            </a:r>
            <a:r>
              <a:rPr kumimoji="1" lang="en-US" altLang="ja-JP" sz="1200" kern="1200" dirty="0">
                <a:solidFill>
                  <a:schemeClr val="tx1"/>
                </a:solidFill>
                <a:effectLst/>
                <a:latin typeface="+mn-lt"/>
                <a:ea typeface="+mn-ea"/>
                <a:cs typeface="+mn-cs"/>
              </a:rPr>
              <a:t>km</a:t>
            </a:r>
            <a:r>
              <a:rPr kumimoji="1" lang="ja-JP" altLang="ja-JP" sz="1200" kern="1200" dirty="0">
                <a:solidFill>
                  <a:schemeClr val="tx1"/>
                </a:solidFill>
                <a:effectLst/>
                <a:latin typeface="+mn-lt"/>
                <a:ea typeface="+mn-ea"/>
                <a:cs typeface="+mn-cs"/>
              </a:rPr>
              <a:t>くらいの中性子の塊になる</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41</a:t>
            </a:fld>
            <a:endParaRPr kumimoji="1" lang="ja-JP" altLang="en-US"/>
          </a:p>
        </p:txBody>
      </p:sp>
    </p:spTree>
    <p:extLst>
      <p:ext uri="{BB962C8B-B14F-4D97-AF65-F5344CB8AC3E}">
        <p14:creationId xmlns:p14="http://schemas.microsoft.com/office/powerpoint/2010/main" val="172805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4</a:t>
            </a:fld>
            <a:endParaRPr kumimoji="1" lang="ja-JP" altLang="en-US"/>
          </a:p>
        </p:txBody>
      </p:sp>
    </p:spTree>
    <p:extLst>
      <p:ext uri="{BB962C8B-B14F-4D97-AF65-F5344CB8AC3E}">
        <p14:creationId xmlns:p14="http://schemas.microsoft.com/office/powerpoint/2010/main" val="2874630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恒星の</a:t>
            </a:r>
            <a:r>
              <a:rPr kumimoji="1" lang="ja-JP" altLang="ja-JP" sz="1200" kern="1200" dirty="0">
                <a:solidFill>
                  <a:schemeClr val="tx1"/>
                </a:solidFill>
                <a:effectLst/>
                <a:latin typeface="+mn-lt"/>
                <a:ea typeface="+mn-ea"/>
                <a:cs typeface="+mn-cs"/>
              </a:rPr>
              <a:t>外側は爆発し、「超新星」となる</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1054</a:t>
            </a:r>
            <a:r>
              <a:rPr kumimoji="1" lang="ja-JP" altLang="ja-JP" sz="1200" kern="1200" dirty="0">
                <a:solidFill>
                  <a:schemeClr val="tx1"/>
                </a:solidFill>
                <a:effectLst/>
                <a:latin typeface="+mn-lt"/>
                <a:ea typeface="+mn-ea"/>
                <a:cs typeface="+mn-cs"/>
              </a:rPr>
              <a:t>年日本でも観測　⇒　かに星雲</a:t>
            </a:r>
            <a:r>
              <a:rPr kumimoji="1" lang="en-US" altLang="ja-JP" sz="1200" kern="1200" dirty="0">
                <a:solidFill>
                  <a:schemeClr val="tx1"/>
                </a:solidFill>
                <a:effectLst/>
                <a:latin typeface="+mn-lt"/>
                <a:ea typeface="+mn-ea"/>
                <a:cs typeface="+mn-cs"/>
              </a:rPr>
              <a:t>M1</a:t>
            </a:r>
            <a:r>
              <a:rPr kumimoji="1" lang="ja-JP" altLang="ja-JP" sz="1200" kern="1200" dirty="0">
                <a:solidFill>
                  <a:schemeClr val="tx1"/>
                </a:solidFill>
                <a:effectLst/>
                <a:latin typeface="+mn-lt"/>
                <a:ea typeface="+mn-ea"/>
                <a:cs typeface="+mn-cs"/>
              </a:rPr>
              <a:t>）</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42</a:t>
            </a:fld>
            <a:endParaRPr kumimoji="1" lang="ja-JP" altLang="en-US"/>
          </a:p>
        </p:txBody>
      </p:sp>
    </p:spTree>
    <p:extLst>
      <p:ext uri="{BB962C8B-B14F-4D97-AF65-F5344CB8AC3E}">
        <p14:creationId xmlns:p14="http://schemas.microsoft.com/office/powerpoint/2010/main" val="2213165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ベテルギウスは</a:t>
            </a:r>
            <a:r>
              <a:rPr kumimoji="1" lang="ja-JP" altLang="en-US" sz="1200" kern="1200" dirty="0">
                <a:solidFill>
                  <a:schemeClr val="tx1"/>
                </a:solidFill>
                <a:effectLst/>
                <a:latin typeface="+mn-lt"/>
                <a:ea typeface="+mn-ea"/>
                <a:cs typeface="+mn-cs"/>
              </a:rPr>
              <a:t>いつ寿命をむかえるか</a:t>
            </a:r>
            <a:r>
              <a:rPr kumimoji="1" lang="ja-JP" altLang="ja-JP"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44</a:t>
            </a:fld>
            <a:endParaRPr kumimoji="1" lang="ja-JP" altLang="en-US"/>
          </a:p>
        </p:txBody>
      </p:sp>
    </p:spTree>
    <p:extLst>
      <p:ext uri="{BB962C8B-B14F-4D97-AF65-F5344CB8AC3E}">
        <p14:creationId xmlns:p14="http://schemas.microsoft.com/office/powerpoint/2010/main" val="97296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中心が残る</a:t>
            </a:r>
          </a:p>
          <a:p>
            <a:r>
              <a:rPr kumimoji="1" lang="ja-JP" altLang="ja-JP" sz="1200" kern="1200" dirty="0">
                <a:solidFill>
                  <a:schemeClr val="tx1"/>
                </a:solidFill>
                <a:effectLst/>
                <a:latin typeface="+mn-lt"/>
                <a:ea typeface="+mn-ea"/>
                <a:cs typeface="+mn-cs"/>
              </a:rPr>
              <a:t>　⇒　「中性子星」　約直径２０</a:t>
            </a:r>
            <a:r>
              <a:rPr kumimoji="1" lang="en-US" altLang="ja-JP" sz="1200" kern="1200" dirty="0">
                <a:solidFill>
                  <a:schemeClr val="tx1"/>
                </a:solidFill>
                <a:effectLst/>
                <a:latin typeface="+mn-lt"/>
                <a:ea typeface="+mn-ea"/>
                <a:cs typeface="+mn-cs"/>
              </a:rPr>
              <a:t>km</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a:t>
            </a:r>
          </a:p>
          <a:p>
            <a:r>
              <a:rPr kumimoji="1" lang="ja-JP" altLang="ja-JP" sz="1200" kern="1200" dirty="0">
                <a:solidFill>
                  <a:schemeClr val="tx1"/>
                </a:solidFill>
                <a:effectLst/>
                <a:latin typeface="+mn-lt"/>
                <a:ea typeface="+mn-ea"/>
                <a:cs typeface="+mn-cs"/>
              </a:rPr>
              <a:t>　これはぎりぎりブラックホールにならなかった！</a:t>
            </a:r>
          </a:p>
          <a:p>
            <a:r>
              <a:rPr kumimoji="1" lang="ja-JP" altLang="ja-JP" sz="1200" kern="1200" dirty="0">
                <a:solidFill>
                  <a:schemeClr val="tx1"/>
                </a:solidFill>
                <a:effectLst/>
                <a:latin typeface="+mn-lt"/>
                <a:ea typeface="+mn-ea"/>
                <a:cs typeface="+mn-cs"/>
              </a:rPr>
              <a:t>６</a:t>
            </a:r>
            <a:r>
              <a:rPr kumimoji="1" lang="en-US" altLang="ja-JP" sz="1200" kern="1200" dirty="0">
                <a:solidFill>
                  <a:schemeClr val="tx1"/>
                </a:solidFill>
                <a:effectLst/>
                <a:latin typeface="+mn-lt"/>
                <a:ea typeface="+mn-ea"/>
                <a:cs typeface="+mn-cs"/>
              </a:rPr>
              <a:t>km</a:t>
            </a:r>
            <a:r>
              <a:rPr kumimoji="1" lang="ja-JP" altLang="ja-JP" sz="1200" kern="1200" dirty="0">
                <a:solidFill>
                  <a:schemeClr val="tx1"/>
                </a:solidFill>
                <a:effectLst/>
                <a:latin typeface="+mn-lt"/>
                <a:ea typeface="+mn-ea"/>
                <a:cs typeface="+mn-cs"/>
              </a:rPr>
              <a:t>以下にならないと・・・</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45</a:t>
            </a:fld>
            <a:endParaRPr kumimoji="1" lang="ja-JP" altLang="en-US"/>
          </a:p>
        </p:txBody>
      </p:sp>
    </p:spTree>
    <p:extLst>
      <p:ext uri="{BB962C8B-B14F-4D97-AF65-F5344CB8AC3E}">
        <p14:creationId xmlns:p14="http://schemas.microsoft.com/office/powerpoint/2010/main" val="27502723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太陽の３０倍以上の恒星は・・・</a:t>
            </a:r>
          </a:p>
          <a:p>
            <a:r>
              <a:rPr kumimoji="1" lang="ja-JP" altLang="ja-JP" sz="1200" kern="1200" dirty="0">
                <a:solidFill>
                  <a:schemeClr val="tx1"/>
                </a:solidFill>
                <a:effectLst/>
                <a:latin typeface="+mn-lt"/>
                <a:ea typeface="+mn-ea"/>
                <a:cs typeface="+mn-cs"/>
              </a:rPr>
              <a:t>　中性子も重力を支えられなくなりつぶれる</a:t>
            </a:r>
          </a:p>
          <a:p>
            <a:r>
              <a:rPr kumimoji="1" lang="ja-JP" altLang="ja-JP" sz="1200" kern="1200" dirty="0">
                <a:solidFill>
                  <a:schemeClr val="tx1"/>
                </a:solidFill>
                <a:effectLst/>
                <a:latin typeface="+mn-lt"/>
                <a:ea typeface="+mn-ea"/>
                <a:cs typeface="+mn-cs"/>
              </a:rPr>
              <a:t>　　⇒どこまでもつぶれ、ブラックホールになる</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46</a:t>
            </a:fld>
            <a:endParaRPr kumimoji="1" lang="ja-JP" altLang="en-US"/>
          </a:p>
        </p:txBody>
      </p:sp>
    </p:spTree>
    <p:extLst>
      <p:ext uri="{BB962C8B-B14F-4D97-AF65-F5344CB8AC3E}">
        <p14:creationId xmlns:p14="http://schemas.microsoft.com/office/powerpoint/2010/main" val="10683601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われわれの太陽の最後は・・・５０億年後</a:t>
            </a:r>
          </a:p>
          <a:p>
            <a:r>
              <a:rPr kumimoji="1" lang="ja-JP" altLang="ja-JP" sz="1200" kern="1200" dirty="0">
                <a:solidFill>
                  <a:schemeClr val="tx1"/>
                </a:solidFill>
                <a:effectLst/>
                <a:latin typeface="+mn-lt"/>
                <a:ea typeface="+mn-ea"/>
                <a:cs typeface="+mn-cs"/>
              </a:rPr>
              <a:t>ヘリウムの核融合が起こると膨張し、赤色巨星に</a:t>
            </a:r>
          </a:p>
          <a:p>
            <a:r>
              <a:rPr kumimoji="1" lang="ja-JP" altLang="ja-JP" sz="1200" kern="1200" dirty="0">
                <a:solidFill>
                  <a:schemeClr val="tx1"/>
                </a:solidFill>
                <a:effectLst/>
                <a:latin typeface="+mn-lt"/>
                <a:ea typeface="+mn-ea"/>
                <a:cs typeface="+mn-cs"/>
              </a:rPr>
              <a:t>地球が飲み込まれるかも？</a:t>
            </a:r>
          </a:p>
          <a:p>
            <a:r>
              <a:rPr kumimoji="1" lang="ja-JP" altLang="ja-JP" sz="1200" kern="1200" dirty="0">
                <a:solidFill>
                  <a:schemeClr val="tx1"/>
                </a:solidFill>
                <a:effectLst/>
                <a:latin typeface="+mn-lt"/>
                <a:ea typeface="+mn-ea"/>
                <a:cs typeface="+mn-cs"/>
              </a:rPr>
              <a:t>ヘリウムが燃え尽きると</a:t>
            </a:r>
          </a:p>
          <a:p>
            <a:r>
              <a:rPr kumimoji="1" lang="ja-JP" altLang="ja-JP" sz="1200" kern="1200" dirty="0">
                <a:solidFill>
                  <a:schemeClr val="tx1"/>
                </a:solidFill>
                <a:effectLst/>
                <a:latin typeface="+mn-lt"/>
                <a:ea typeface="+mn-ea"/>
                <a:cs typeface="+mn-cs"/>
              </a:rPr>
              <a:t>中心が「白色矮星」になる</a:t>
            </a:r>
          </a:p>
          <a:p>
            <a:r>
              <a:rPr kumimoji="1" lang="ja-JP" altLang="ja-JP" sz="1200" kern="1200" dirty="0">
                <a:solidFill>
                  <a:schemeClr val="tx1"/>
                </a:solidFill>
                <a:effectLst/>
                <a:latin typeface="+mn-lt"/>
                <a:ea typeface="+mn-ea"/>
                <a:cs typeface="+mn-cs"/>
              </a:rPr>
              <a:t>　　　周りの物質は飛び散り星雲になる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こと座</a:t>
            </a:r>
            <a:r>
              <a:rPr kumimoji="1" lang="en-US" altLang="ja-JP" sz="1200" kern="1200" dirty="0">
                <a:solidFill>
                  <a:schemeClr val="tx1"/>
                </a:solidFill>
                <a:effectLst/>
                <a:latin typeface="+mn-lt"/>
                <a:ea typeface="+mn-ea"/>
                <a:cs typeface="+mn-cs"/>
              </a:rPr>
              <a:t>M57</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47</a:t>
            </a:fld>
            <a:endParaRPr kumimoji="1" lang="ja-JP" altLang="en-US"/>
          </a:p>
        </p:txBody>
      </p:sp>
    </p:spTree>
    <p:extLst>
      <p:ext uri="{BB962C8B-B14F-4D97-AF65-F5344CB8AC3E}">
        <p14:creationId xmlns:p14="http://schemas.microsoft.com/office/powerpoint/2010/main" val="317560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ブラックホール</a:t>
            </a:r>
            <a:r>
              <a:rPr kumimoji="1" lang="ja-JP" altLang="en-US" sz="1200" kern="1200" dirty="0">
                <a:solidFill>
                  <a:schemeClr val="tx1"/>
                </a:solidFill>
                <a:effectLst/>
                <a:latin typeface="+mn-lt"/>
                <a:ea typeface="+mn-ea"/>
                <a:cs typeface="+mn-cs"/>
              </a:rPr>
              <a:t>は</a:t>
            </a:r>
            <a:r>
              <a:rPr kumimoji="1" lang="ja-JP" altLang="ja-JP" sz="1200" kern="1200" dirty="0">
                <a:solidFill>
                  <a:schemeClr val="tx1"/>
                </a:solidFill>
                <a:effectLst/>
                <a:latin typeface="+mn-lt"/>
                <a:ea typeface="+mn-ea"/>
                <a:cs typeface="+mn-cs"/>
              </a:rPr>
              <a:t>　その後</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周りの物質を吸い込んで成長していく</a:t>
            </a:r>
          </a:p>
          <a:p>
            <a:r>
              <a:rPr kumimoji="1" lang="ja-JP" altLang="ja-JP" sz="1200" kern="1200" dirty="0">
                <a:solidFill>
                  <a:schemeClr val="tx1"/>
                </a:solidFill>
                <a:effectLst/>
                <a:latin typeface="+mn-lt"/>
                <a:ea typeface="+mn-ea"/>
                <a:cs typeface="+mn-cs"/>
              </a:rPr>
              <a:t>　　　　　吸い込まれるときに衝突し、強い光・熱・放射線　　ジェット</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48</a:t>
            </a:fld>
            <a:endParaRPr kumimoji="1" lang="ja-JP" altLang="en-US"/>
          </a:p>
        </p:txBody>
      </p:sp>
    </p:spTree>
    <p:extLst>
      <p:ext uri="{BB962C8B-B14F-4D97-AF65-F5344CB8AC3E}">
        <p14:creationId xmlns:p14="http://schemas.microsoft.com/office/powerpoint/2010/main" val="3684587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我々の天の川銀河</a:t>
            </a:r>
          </a:p>
          <a:p>
            <a:r>
              <a:rPr kumimoji="1" lang="ja-JP" altLang="ja-JP" sz="1200" kern="1200" dirty="0">
                <a:solidFill>
                  <a:schemeClr val="tx1"/>
                </a:solidFill>
                <a:effectLst/>
                <a:latin typeface="+mn-lt"/>
                <a:ea typeface="+mn-ea"/>
                <a:cs typeface="+mn-cs"/>
              </a:rPr>
              <a:t>中心のブラックホール</a:t>
            </a:r>
          </a:p>
          <a:p>
            <a:r>
              <a:rPr kumimoji="1" lang="ja-JP" altLang="ja-JP" sz="1200" kern="1200" dirty="0">
                <a:solidFill>
                  <a:schemeClr val="tx1"/>
                </a:solidFill>
                <a:effectLst/>
                <a:latin typeface="+mn-lt"/>
                <a:ea typeface="+mn-ea"/>
                <a:cs typeface="+mn-cs"/>
              </a:rPr>
              <a:t>太陽の</a:t>
            </a:r>
            <a:r>
              <a:rPr kumimoji="1" lang="en-US" altLang="ja-JP" sz="1200" kern="1200" dirty="0">
                <a:solidFill>
                  <a:schemeClr val="tx1"/>
                </a:solidFill>
                <a:effectLst/>
                <a:latin typeface="+mn-lt"/>
                <a:ea typeface="+mn-ea"/>
                <a:cs typeface="+mn-cs"/>
              </a:rPr>
              <a:t>400</a:t>
            </a:r>
            <a:r>
              <a:rPr kumimoji="1" lang="ja-JP" altLang="ja-JP" sz="1200" kern="1200" dirty="0">
                <a:solidFill>
                  <a:schemeClr val="tx1"/>
                </a:solidFill>
                <a:effectLst/>
                <a:latin typeface="+mn-lt"/>
                <a:ea typeface="+mn-ea"/>
                <a:cs typeface="+mn-cs"/>
              </a:rPr>
              <a:t>万倍の質量</a:t>
            </a:r>
          </a:p>
          <a:p>
            <a:endParaRPr kumimoji="1" lang="en-US" altLang="ja-JP" dirty="0"/>
          </a:p>
          <a:p>
            <a:endParaRPr kumimoji="1" lang="en-US" altLang="ja-JP" dirty="0"/>
          </a:p>
          <a:p>
            <a:r>
              <a:rPr kumimoji="1" lang="en-US" altLang="ja-JP" sz="1200" kern="1200" dirty="0">
                <a:solidFill>
                  <a:schemeClr val="tx1"/>
                </a:solidFill>
                <a:effectLst/>
                <a:latin typeface="+mn-lt"/>
                <a:ea typeface="+mn-ea"/>
                <a:cs typeface="+mn-cs"/>
              </a:rPr>
              <a:t>M87</a:t>
            </a:r>
            <a:r>
              <a:rPr kumimoji="1" lang="ja-JP" altLang="ja-JP" sz="1200" kern="1200" dirty="0">
                <a:solidFill>
                  <a:schemeClr val="tx1"/>
                </a:solidFill>
                <a:effectLst/>
                <a:latin typeface="+mn-lt"/>
                <a:ea typeface="+mn-ea"/>
                <a:cs typeface="+mn-cs"/>
              </a:rPr>
              <a:t>銀河の中心にあるブラックホール</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5500</a:t>
            </a:r>
            <a:r>
              <a:rPr kumimoji="1" lang="ja-JP" altLang="ja-JP" sz="1200" kern="1200" dirty="0">
                <a:solidFill>
                  <a:schemeClr val="tx1"/>
                </a:solidFill>
                <a:effectLst/>
                <a:latin typeface="+mn-lt"/>
                <a:ea typeface="+mn-ea"/>
                <a:cs typeface="+mn-cs"/>
              </a:rPr>
              <a:t>万光年先</a:t>
            </a:r>
          </a:p>
          <a:p>
            <a:r>
              <a:rPr kumimoji="1" lang="ja-JP" altLang="ja-JP" sz="1200" kern="1200" dirty="0">
                <a:solidFill>
                  <a:schemeClr val="tx1"/>
                </a:solidFill>
                <a:effectLst/>
                <a:latin typeface="+mn-lt"/>
                <a:ea typeface="+mn-ea"/>
                <a:cs typeface="+mn-cs"/>
              </a:rPr>
              <a:t>　　太陽の</a:t>
            </a:r>
            <a:r>
              <a:rPr kumimoji="1" lang="en-US" altLang="ja-JP" sz="1200" kern="1200" dirty="0">
                <a:solidFill>
                  <a:schemeClr val="tx1"/>
                </a:solidFill>
                <a:effectLst/>
                <a:latin typeface="+mn-lt"/>
                <a:ea typeface="+mn-ea"/>
                <a:cs typeface="+mn-cs"/>
              </a:rPr>
              <a:t>65</a:t>
            </a:r>
            <a:r>
              <a:rPr kumimoji="1" lang="ja-JP" altLang="ja-JP" sz="1200" kern="1200" dirty="0">
                <a:solidFill>
                  <a:schemeClr val="tx1"/>
                </a:solidFill>
                <a:effectLst/>
                <a:latin typeface="+mn-lt"/>
                <a:ea typeface="+mn-ea"/>
                <a:cs typeface="+mn-cs"/>
              </a:rPr>
              <a:t>億倍の質量</a:t>
            </a:r>
          </a:p>
          <a:p>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どうやってここまで大きくなったのか？　・・・謎</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49</a:t>
            </a:fld>
            <a:endParaRPr kumimoji="1" lang="ja-JP" altLang="en-US"/>
          </a:p>
        </p:txBody>
      </p:sp>
    </p:spTree>
    <p:extLst>
      <p:ext uri="{BB962C8B-B14F-4D97-AF65-F5344CB8AC3E}">
        <p14:creationId xmlns:p14="http://schemas.microsoft.com/office/powerpoint/2010/main" val="4079744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スティーブン・ホーキング　</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1942</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8</a:t>
            </a:r>
            <a:r>
              <a:rPr kumimoji="1" lang="ja-JP" altLang="ja-JP" sz="1200" kern="1200" dirty="0">
                <a:solidFill>
                  <a:schemeClr val="tx1"/>
                </a:solidFill>
                <a:effectLst/>
                <a:latin typeface="+mn-lt"/>
                <a:ea typeface="+mn-ea"/>
                <a:cs typeface="+mn-cs"/>
              </a:rPr>
              <a:t>日～</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14</a:t>
            </a:r>
            <a:r>
              <a:rPr kumimoji="1" lang="ja-JP" altLang="ja-JP" sz="1200" kern="1200" dirty="0">
                <a:solidFill>
                  <a:schemeClr val="tx1"/>
                </a:solidFill>
                <a:effectLst/>
                <a:latin typeface="+mn-lt"/>
                <a:ea typeface="+mn-ea"/>
                <a:cs typeface="+mn-cs"/>
              </a:rPr>
              <a:t>日</a:t>
            </a:r>
          </a:p>
          <a:p>
            <a:r>
              <a:rPr kumimoji="1" lang="ja-JP" altLang="ja-JP" sz="1200" kern="1200" dirty="0">
                <a:solidFill>
                  <a:schemeClr val="tx1"/>
                </a:solidFill>
                <a:effectLst/>
                <a:latin typeface="+mn-lt"/>
                <a:ea typeface="+mn-ea"/>
                <a:cs typeface="+mn-cs"/>
              </a:rPr>
              <a:t>　　　　　　イギリス</a:t>
            </a:r>
          </a:p>
          <a:p>
            <a:r>
              <a:rPr kumimoji="1" lang="ja-JP" altLang="ja-JP" sz="1200" kern="1200" dirty="0">
                <a:solidFill>
                  <a:schemeClr val="tx1"/>
                </a:solidFill>
                <a:effectLst/>
                <a:latin typeface="+mn-lt"/>
                <a:ea typeface="+mn-ea"/>
                <a:cs typeface="+mn-cs"/>
              </a:rPr>
              <a:t>　　　　　　「車いすの天才」と言われた科学者</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ALS</a:t>
            </a:r>
            <a:r>
              <a:rPr kumimoji="1" lang="ja-JP" altLang="ja-JP" sz="1200" kern="1200" dirty="0">
                <a:solidFill>
                  <a:schemeClr val="tx1"/>
                </a:solidFill>
                <a:effectLst/>
                <a:latin typeface="+mn-lt"/>
                <a:ea typeface="+mn-ea"/>
                <a:cs typeface="+mn-cs"/>
              </a:rPr>
              <a:t>という病気</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ブラックホールや宇宙の始まりや進化について多くの研究成果を残す</a:t>
            </a:r>
          </a:p>
          <a:p>
            <a:endParaRPr kumimoji="1" lang="en-US" altLang="ja-JP" dirty="0"/>
          </a:p>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ブラックホールは蒸発して消えてなくなる？！</a:t>
            </a:r>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50</a:t>
            </a:fld>
            <a:endParaRPr kumimoji="1" lang="ja-JP" altLang="en-US"/>
          </a:p>
        </p:txBody>
      </p:sp>
    </p:spTree>
    <p:extLst>
      <p:ext uri="{BB962C8B-B14F-4D97-AF65-F5344CB8AC3E}">
        <p14:creationId xmlns:p14="http://schemas.microsoft.com/office/powerpoint/2010/main" val="18075330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宇宙はどんどん解明されてきているが、</a:t>
            </a:r>
          </a:p>
          <a:p>
            <a:r>
              <a:rPr kumimoji="1" lang="ja-JP" altLang="ja-JP" sz="1200" kern="1200" dirty="0">
                <a:solidFill>
                  <a:schemeClr val="tx1"/>
                </a:solidFill>
                <a:effectLst/>
                <a:latin typeface="+mn-lt"/>
                <a:ea typeface="+mn-ea"/>
                <a:cs typeface="+mn-cs"/>
              </a:rPr>
              <a:t>　　　　まだまだ多くの謎がある</a:t>
            </a:r>
          </a:p>
          <a:p>
            <a:r>
              <a:rPr kumimoji="1" lang="ja-JP" altLang="ja-JP" sz="1200" kern="1200" dirty="0">
                <a:solidFill>
                  <a:schemeClr val="tx1"/>
                </a:solidFill>
                <a:effectLst/>
                <a:latin typeface="+mn-lt"/>
                <a:ea typeface="+mn-ea"/>
                <a:cs typeface="+mn-cs"/>
              </a:rPr>
              <a:t>　　　　　　⇨　これからも新しい発見がある</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51</a:t>
            </a:fld>
            <a:endParaRPr kumimoji="1" lang="ja-JP" altLang="en-US"/>
          </a:p>
        </p:txBody>
      </p:sp>
    </p:spTree>
    <p:extLst>
      <p:ext uri="{BB962C8B-B14F-4D97-AF65-F5344CB8AC3E}">
        <p14:creationId xmlns:p14="http://schemas.microsoft.com/office/powerpoint/2010/main" val="3432579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ガリレオ・ガリレイ</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1564</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14</a:t>
            </a:r>
            <a:r>
              <a:rPr kumimoji="1" lang="ja-JP" altLang="ja-JP" sz="1200" kern="1200" dirty="0">
                <a:solidFill>
                  <a:schemeClr val="tx1"/>
                </a:solidFill>
                <a:effectLst/>
                <a:latin typeface="+mn-lt"/>
                <a:ea typeface="+mn-ea"/>
                <a:cs typeface="+mn-cs"/>
              </a:rPr>
              <a:t>日～</a:t>
            </a:r>
            <a:r>
              <a:rPr kumimoji="1" lang="en-US" altLang="ja-JP" sz="1200" kern="1200" dirty="0">
                <a:solidFill>
                  <a:schemeClr val="tx1"/>
                </a:solidFill>
                <a:effectLst/>
                <a:latin typeface="+mn-lt"/>
                <a:ea typeface="+mn-ea"/>
                <a:cs typeface="+mn-cs"/>
              </a:rPr>
              <a:t>1642</a:t>
            </a:r>
            <a:r>
              <a:rPr kumimoji="1" lang="ja-JP" altLang="ja-JP" sz="1200" kern="1200" dirty="0">
                <a:solidFill>
                  <a:schemeClr val="tx1"/>
                </a:solidFill>
                <a:effectLst/>
                <a:latin typeface="+mn-lt"/>
                <a:ea typeface="+mn-ea"/>
                <a:cs typeface="+mn-cs"/>
              </a:rPr>
              <a:t>年</a:t>
            </a:r>
            <a:r>
              <a:rPr kumimoji="1" lang="en-US" altLang="ja-JP" sz="1200" u="sng" kern="1200" dirty="0">
                <a:solidFill>
                  <a:schemeClr val="tx1"/>
                </a:solidFill>
                <a:effectLst/>
                <a:latin typeface="+mn-lt"/>
                <a:ea typeface="+mn-ea"/>
                <a:cs typeface="+mn-cs"/>
              </a:rPr>
              <a:t>1</a:t>
            </a:r>
            <a:r>
              <a:rPr kumimoji="1" lang="ja-JP" altLang="ja-JP" sz="1200" u="sng" kern="1200" dirty="0">
                <a:solidFill>
                  <a:schemeClr val="tx1"/>
                </a:solidFill>
                <a:effectLst/>
                <a:latin typeface="+mn-lt"/>
                <a:ea typeface="+mn-ea"/>
                <a:cs typeface="+mn-cs"/>
              </a:rPr>
              <a:t>月</a:t>
            </a:r>
            <a:r>
              <a:rPr kumimoji="1" lang="en-US" altLang="ja-JP" sz="1200" u="sng" kern="1200" dirty="0">
                <a:solidFill>
                  <a:schemeClr val="tx1"/>
                </a:solidFill>
                <a:effectLst/>
                <a:latin typeface="+mn-lt"/>
                <a:ea typeface="+mn-ea"/>
                <a:cs typeface="+mn-cs"/>
              </a:rPr>
              <a:t>8</a:t>
            </a:r>
            <a:r>
              <a:rPr kumimoji="1" lang="ja-JP" altLang="ja-JP" sz="1200" u="sng" kern="1200" dirty="0">
                <a:solidFill>
                  <a:schemeClr val="tx1"/>
                </a:solidFill>
                <a:effectLst/>
                <a:latin typeface="+mn-lt"/>
                <a:ea typeface="+mn-ea"/>
                <a:cs typeface="+mn-cs"/>
              </a:rPr>
              <a:t>日</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スティーブン・ホーキング　</a:t>
            </a:r>
          </a:p>
          <a:p>
            <a:r>
              <a:rPr kumimoji="1" lang="ja-JP" altLang="ja-JP"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1942</a:t>
            </a:r>
            <a:r>
              <a:rPr kumimoji="1" lang="ja-JP" altLang="ja-JP" sz="1200" kern="1200" dirty="0">
                <a:solidFill>
                  <a:schemeClr val="tx1"/>
                </a:solidFill>
                <a:effectLst/>
                <a:latin typeface="+mn-lt"/>
                <a:ea typeface="+mn-ea"/>
                <a:cs typeface="+mn-cs"/>
              </a:rPr>
              <a:t>年</a:t>
            </a:r>
            <a:r>
              <a:rPr kumimoji="1" lang="en-US" altLang="ja-JP" sz="1200" u="sng" kern="1200" dirty="0">
                <a:solidFill>
                  <a:schemeClr val="tx1"/>
                </a:solidFill>
                <a:effectLst/>
                <a:latin typeface="+mn-lt"/>
                <a:ea typeface="+mn-ea"/>
                <a:cs typeface="+mn-cs"/>
              </a:rPr>
              <a:t>1</a:t>
            </a:r>
            <a:r>
              <a:rPr kumimoji="1" lang="ja-JP" altLang="ja-JP" sz="1200" u="sng" kern="1200" dirty="0">
                <a:solidFill>
                  <a:schemeClr val="tx1"/>
                </a:solidFill>
                <a:effectLst/>
                <a:latin typeface="+mn-lt"/>
                <a:ea typeface="+mn-ea"/>
                <a:cs typeface="+mn-cs"/>
              </a:rPr>
              <a:t>月</a:t>
            </a:r>
            <a:r>
              <a:rPr kumimoji="1" lang="en-US" altLang="ja-JP" sz="1200" u="sng" kern="1200" dirty="0">
                <a:solidFill>
                  <a:schemeClr val="tx1"/>
                </a:solidFill>
                <a:effectLst/>
                <a:latin typeface="+mn-lt"/>
                <a:ea typeface="+mn-ea"/>
                <a:cs typeface="+mn-cs"/>
              </a:rPr>
              <a:t>8</a:t>
            </a:r>
            <a:r>
              <a:rPr kumimoji="1" lang="ja-JP" altLang="ja-JP" sz="1200" u="sng" kern="1200" dirty="0">
                <a:solidFill>
                  <a:schemeClr val="tx1"/>
                </a:solidFill>
                <a:effectLst/>
                <a:latin typeface="+mn-lt"/>
                <a:ea typeface="+mn-ea"/>
                <a:cs typeface="+mn-cs"/>
              </a:rPr>
              <a:t>日</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月</a:t>
            </a:r>
            <a:r>
              <a:rPr kumimoji="1" lang="en-US" altLang="ja-JP" sz="1200" kern="1200" dirty="0">
                <a:solidFill>
                  <a:schemeClr val="tx1"/>
                </a:solidFill>
                <a:effectLst/>
                <a:latin typeface="+mn-lt"/>
                <a:ea typeface="+mn-ea"/>
                <a:cs typeface="+mn-cs"/>
              </a:rPr>
              <a:t>14</a:t>
            </a:r>
            <a:r>
              <a:rPr kumimoji="1" lang="ja-JP" altLang="ja-JP" sz="1200" kern="1200" dirty="0">
                <a:solidFill>
                  <a:schemeClr val="tx1"/>
                </a:solidFill>
                <a:effectLst/>
                <a:latin typeface="+mn-lt"/>
                <a:ea typeface="+mn-ea"/>
                <a:cs typeface="+mn-cs"/>
              </a:rPr>
              <a:t>日</a:t>
            </a:r>
          </a:p>
          <a:p>
            <a:endParaRPr kumimoji="1" lang="en-US" altLang="ja-JP" dirty="0"/>
          </a:p>
          <a:p>
            <a:r>
              <a:rPr kumimoji="1" lang="ja-JP" altLang="en-US" dirty="0"/>
              <a:t>死んだ日と誕生日が同じ日</a:t>
            </a:r>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56</a:t>
            </a:fld>
            <a:endParaRPr kumimoji="1" lang="ja-JP" altLang="en-US"/>
          </a:p>
        </p:txBody>
      </p:sp>
    </p:spTree>
    <p:extLst>
      <p:ext uri="{BB962C8B-B14F-4D97-AF65-F5344CB8AC3E}">
        <p14:creationId xmlns:p14="http://schemas.microsoft.com/office/powerpoint/2010/main" val="394493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Ｍ</a:t>
            </a:r>
            <a:r>
              <a:rPr kumimoji="1" lang="en-US" altLang="ja-JP" dirty="0"/>
              <a:t>87</a:t>
            </a:r>
            <a:r>
              <a:rPr kumimoji="1" lang="ja-JP" altLang="en-US" dirty="0"/>
              <a:t>銀河　の「Ｍ」はメシエさんがつけた番号</a:t>
            </a:r>
          </a:p>
          <a:p>
            <a:r>
              <a:rPr kumimoji="1" lang="ja-JP" altLang="en-US" dirty="0"/>
              <a:t>　　　　　　　銀河、星雲のリスト　Ｍ</a:t>
            </a:r>
            <a:r>
              <a:rPr kumimoji="1" lang="en-US" altLang="ja-JP" dirty="0"/>
              <a:t>110</a:t>
            </a:r>
            <a:r>
              <a:rPr kumimoji="1" lang="ja-JP" altLang="en-US" dirty="0"/>
              <a:t>まで</a:t>
            </a:r>
          </a:p>
          <a:p>
            <a:r>
              <a:rPr kumimoji="1" lang="ja-JP" altLang="en-US" dirty="0"/>
              <a:t>　　　　　おとめ座にある　（おとめ座銀河団）</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5</a:t>
            </a:fld>
            <a:endParaRPr kumimoji="1" lang="ja-JP" altLang="en-US"/>
          </a:p>
        </p:txBody>
      </p:sp>
    </p:spTree>
    <p:extLst>
      <p:ext uri="{BB962C8B-B14F-4D97-AF65-F5344CB8AC3E}">
        <p14:creationId xmlns:p14="http://schemas.microsoft.com/office/powerpoint/2010/main" val="422683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どうやって撮影したのか</a:t>
            </a:r>
          </a:p>
          <a:p>
            <a:endParaRPr kumimoji="1" lang="ja-JP" altLang="en-US" dirty="0"/>
          </a:p>
          <a:p>
            <a:r>
              <a:rPr kumimoji="1" lang="en-US" altLang="ja-JP" dirty="0"/>
              <a:t>M87</a:t>
            </a:r>
            <a:r>
              <a:rPr kumimoji="1" lang="ja-JP" altLang="en-US" dirty="0"/>
              <a:t>のブラックホールは、月面に置いたゴルフボールの大きさ</a:t>
            </a:r>
          </a:p>
          <a:p>
            <a:r>
              <a:rPr kumimoji="1" lang="ja-JP" altLang="en-US" dirty="0"/>
              <a:t>それが見える視力は、人間の視力の</a:t>
            </a:r>
            <a:r>
              <a:rPr kumimoji="1" lang="en-US" altLang="ja-JP" dirty="0"/>
              <a:t>200</a:t>
            </a:r>
            <a:r>
              <a:rPr kumimoji="1" lang="ja-JP" altLang="en-US" dirty="0"/>
              <a:t>万倍</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6</a:t>
            </a:fld>
            <a:endParaRPr kumimoji="1" lang="ja-JP" altLang="en-US"/>
          </a:p>
        </p:txBody>
      </p:sp>
    </p:spTree>
    <p:extLst>
      <p:ext uri="{BB962C8B-B14F-4D97-AF65-F5344CB8AC3E}">
        <p14:creationId xmlns:p14="http://schemas.microsoft.com/office/powerpoint/2010/main" val="220944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世界中の電波望遠鏡で観測したデータを合わせて</a:t>
            </a:r>
          </a:p>
          <a:p>
            <a:r>
              <a:rPr kumimoji="1" lang="ja-JP" altLang="en-US" dirty="0"/>
              <a:t>　　　　コンピュータで処理して画像にした　</a:t>
            </a:r>
          </a:p>
          <a:p>
            <a:r>
              <a:rPr kumimoji="1" lang="ja-JP" altLang="en-US" dirty="0"/>
              <a:t>ＥＨＴ　アルマ望遠鏡など</a:t>
            </a:r>
          </a:p>
          <a:p>
            <a:endParaRPr kumimoji="1" lang="ja-JP" altLang="en-US" dirty="0"/>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7</a:t>
            </a:fld>
            <a:endParaRPr kumimoji="1" lang="ja-JP" altLang="en-US"/>
          </a:p>
        </p:txBody>
      </p:sp>
    </p:spTree>
    <p:extLst>
      <p:ext uri="{BB962C8B-B14F-4D97-AF65-F5344CB8AC3E}">
        <p14:creationId xmlns:p14="http://schemas.microsoft.com/office/powerpoint/2010/main" val="37891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8</a:t>
            </a:fld>
            <a:endParaRPr kumimoji="1" lang="ja-JP" altLang="en-US"/>
          </a:p>
        </p:txBody>
      </p:sp>
    </p:spTree>
    <p:extLst>
      <p:ext uri="{BB962C8B-B14F-4D97-AF65-F5344CB8AC3E}">
        <p14:creationId xmlns:p14="http://schemas.microsoft.com/office/powerpoint/2010/main" val="236918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水沢</a:t>
            </a:r>
            <a:r>
              <a:rPr kumimoji="1" lang="en-US" altLang="ja-JP" dirty="0"/>
              <a:t>VLBI</a:t>
            </a:r>
            <a:r>
              <a:rPr kumimoji="1" lang="ja-JP" altLang="en-US" dirty="0"/>
              <a:t>観測所長　本間希樹（まれき）氏・・・（著書を紹介）</a:t>
            </a:r>
          </a:p>
        </p:txBody>
      </p:sp>
      <p:sp>
        <p:nvSpPr>
          <p:cNvPr id="4" name="スライド番号プレースホルダー 3"/>
          <p:cNvSpPr>
            <a:spLocks noGrp="1"/>
          </p:cNvSpPr>
          <p:nvPr>
            <p:ph type="sldNum" sz="quarter" idx="5"/>
          </p:nvPr>
        </p:nvSpPr>
        <p:spPr/>
        <p:txBody>
          <a:bodyPr/>
          <a:lstStyle/>
          <a:p>
            <a:fld id="{ED09C8BE-9465-455D-BCC0-72C8AB2C1326}" type="slidenum">
              <a:rPr kumimoji="1" lang="ja-JP" altLang="en-US" smtClean="0"/>
              <a:t>9</a:t>
            </a:fld>
            <a:endParaRPr kumimoji="1" lang="ja-JP" altLang="en-US"/>
          </a:p>
        </p:txBody>
      </p:sp>
    </p:spTree>
    <p:extLst>
      <p:ext uri="{BB962C8B-B14F-4D97-AF65-F5344CB8AC3E}">
        <p14:creationId xmlns:p14="http://schemas.microsoft.com/office/powerpoint/2010/main" val="1142008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6EBA01-86F7-047E-A545-F8237D67C00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8403948-26E4-BD95-7AEB-4CDEF771B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9E0EC6C-DCCF-C164-75FE-0CD655F5D3CF}"/>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0DA6E715-A62A-257D-9137-C6C9CF72F9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9EED87-B99A-5B02-2569-0C6DD5E73A82}"/>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406604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EC561-D901-A5A3-FB71-28AE3597D33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3B08254-ADBE-915A-780D-54C000EA4E6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BFAC73-B341-C35F-B0E0-55D1B73C80D8}"/>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28C71B98-495C-EA6D-0004-AF2FCDBBF1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10DCA1-9586-9EAC-40EC-00E8E34668C9}"/>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15672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120664D-E166-4B75-AF13-A55122D09FC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A61F9CB-3D41-6BCE-D367-BF034763BAF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702761-7DF3-451A-625A-4BA19324C75A}"/>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E0C14DEF-01CC-B6FC-1B46-40B76DCB70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106F6E-C7FA-E189-3386-084F24BB8803}"/>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149321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4A61DF-92FE-7AD3-F4D2-CF34F87E7E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2F8EE2-428A-B0DA-0500-52C742A0F05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84DB55-18EA-504D-4EB3-47B476F6D034}"/>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6A47EC8C-A80B-91D9-BFC1-4BF24F3E4D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D55969-FA29-1A9E-79D1-CDD2198A318F}"/>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277131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9D3065-CEBB-2D56-59AF-13DC9F5D47C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5511DB-5AEF-32FF-9296-386BCC7A25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A36A080-9B11-6A63-F686-5AF9FF54AE3F}"/>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9248CD36-AA44-91D2-D966-48BB75F3E7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244CBA8-758C-F54F-74D1-85000851C507}"/>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72224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781ED9-3DA2-8CB7-3F66-E680A99B688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CF02FA-AC53-2957-B2CB-7627D683E34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C33DED7-1C89-3B16-D292-A86E11CB3A0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D8B8DEF-122F-4E59-A2EA-51318CE6A55C}"/>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11AC3D69-690A-F74E-8331-B6AA62365A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63E7680-7018-E4C3-F52C-5D422EACA5EF}"/>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19695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AE802D-3E03-EC8D-5454-F542D3506FF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C26170-D185-6F2A-0C1D-1E24E8F92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D9ED865-192F-4968-35FD-4DC31D88141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5C279DA-1B51-724D-2342-04A5E39796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D336AC4-5857-E172-120D-3C7C7E1E11C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274ECA3-688B-0784-1BD1-1A79C5E63508}"/>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8" name="フッター プレースホルダー 7">
            <a:extLst>
              <a:ext uri="{FF2B5EF4-FFF2-40B4-BE49-F238E27FC236}">
                <a16:creationId xmlns:a16="http://schemas.microsoft.com/office/drawing/2014/main" id="{873C143F-31F4-D2F2-34EE-A0DFC822F66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6D727FE-2DC7-35DA-5B41-C101127E1966}"/>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26113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875AAB-25A8-ED71-2640-537D2D2F635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7EFE7D0-1C5A-DB58-5DA0-63426128E47B}"/>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707851D0-6543-6E3F-8B87-EC91972C592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AA6E957-28BC-CE6D-630A-36A31A736A19}"/>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59643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87BA251-FE17-063A-7A89-6EE458CA414B}"/>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57144BCF-A488-1D57-3B05-A3F60FA5801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6D5E4EC-6FEA-1576-7287-C81BA635B1CF}"/>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82095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53BB12-6397-1DC1-0A12-DCB99FA9DA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4E8A51-5768-C55A-4CEE-D31A46A79B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023339C-3B2B-A022-9C1D-C9898DBE8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AA2A75-8301-08FF-3466-F885EAD45703}"/>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9E6057FF-3867-3C15-3CEA-529BEDEFFE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51551F8-D8D7-BA2F-A3E2-93271DDE3FA2}"/>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398576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3BAFFB-FDB4-93DB-9757-A8593AE2A01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5703086-DE44-7827-F540-AF840EB757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4265919-E1E3-1879-16E4-5E5EDAAAE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CD96CEC-6471-D985-CCAE-42486247C230}"/>
              </a:ext>
            </a:extLst>
          </p:cNvPr>
          <p:cNvSpPr>
            <a:spLocks noGrp="1"/>
          </p:cNvSpPr>
          <p:nvPr>
            <p:ph type="dt" sz="half" idx="10"/>
          </p:nvPr>
        </p:nvSpPr>
        <p:spPr/>
        <p:txBody>
          <a:bodyPr/>
          <a:lstStyle/>
          <a:p>
            <a:fld id="{4C05EC74-897C-4571-A262-E0CC3E88A3C5}" type="datetimeFigureOut">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78283385-73DE-F21C-95F7-EA02BB1CEF9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ADF14F-14C6-9313-7BCB-797830586AD9}"/>
              </a:ext>
            </a:extLst>
          </p:cNvPr>
          <p:cNvSpPr>
            <a:spLocks noGrp="1"/>
          </p:cNvSpPr>
          <p:nvPr>
            <p:ph type="sldNum" sz="quarter" idx="12"/>
          </p:nvPr>
        </p:nvSpPr>
        <p:spPr/>
        <p:txBody>
          <a:body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175099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32EE9E3-97D1-AA70-AF61-0726FD30D5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6BEED7-3DA5-268F-1EE1-CCD5D62C3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2D08717-0F47-1464-5173-7ED568D5C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05EC74-897C-4571-A262-E0CC3E88A3C5}" type="datetimeFigureOut">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B771E371-EF64-5A2C-96A7-3061C640C7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C644D21-012D-611C-8C85-1BF8FE7D5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62FCD1-7A15-443F-B82E-72C4AAF2A74F}" type="slidenum">
              <a:rPr kumimoji="1" lang="ja-JP" altLang="en-US" smtClean="0"/>
              <a:t>‹#›</a:t>
            </a:fld>
            <a:endParaRPr kumimoji="1" lang="ja-JP" altLang="en-US"/>
          </a:p>
        </p:txBody>
      </p:sp>
    </p:spTree>
    <p:extLst>
      <p:ext uri="{BB962C8B-B14F-4D97-AF65-F5344CB8AC3E}">
        <p14:creationId xmlns:p14="http://schemas.microsoft.com/office/powerpoint/2010/main" val="364790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38.pn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5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47491-86DA-508D-0A17-0D6418B3B953}"/>
              </a:ext>
            </a:extLst>
          </p:cNvPr>
          <p:cNvSpPr>
            <a:spLocks noGrp="1"/>
          </p:cNvSpPr>
          <p:nvPr>
            <p:ph type="ctrTitle"/>
          </p:nvPr>
        </p:nvSpPr>
        <p:spPr>
          <a:xfrm>
            <a:off x="945002" y="2386651"/>
            <a:ext cx="10041467" cy="2387600"/>
          </a:xfrm>
        </p:spPr>
        <p:txBody>
          <a:bodyPr>
            <a:normAutofit/>
          </a:bodyPr>
          <a:lstStyle/>
          <a:p>
            <a:r>
              <a:rPr kumimoji="1" lang="ja-JP" altLang="en-US" sz="8000" dirty="0">
                <a:solidFill>
                  <a:schemeClr val="bg1"/>
                </a:solidFill>
                <a:latin typeface="HGS創英角ﾎﾟｯﾌﾟ体" panose="040B0A00000000000000" pitchFamily="50" charset="-128"/>
                <a:ea typeface="HGS創英角ﾎﾟｯﾌﾟ体" panose="040B0A00000000000000" pitchFamily="50" charset="-128"/>
              </a:rPr>
              <a:t>ブラックホール</a:t>
            </a:r>
            <a:br>
              <a:rPr kumimoji="1" lang="en-US" altLang="ja-JP" dirty="0"/>
            </a:br>
            <a:endParaRPr kumimoji="1" lang="ja-JP" altLang="en-US" dirty="0"/>
          </a:p>
        </p:txBody>
      </p:sp>
      <p:pic>
        <p:nvPicPr>
          <p:cNvPr id="4" name="図 3" descr="イベント・ホライズン・テレスコープで撮影された、銀河M87中心の巨大ブラックホールシャドウ。リング状の明るい部分の大きさはおよそ42マイクロ秒角であり、月面に置いた野球のボールを地球から見た時の大きさに相当します。">
            <a:extLst>
              <a:ext uri="{FF2B5EF4-FFF2-40B4-BE49-F238E27FC236}">
                <a16:creationId xmlns:a16="http://schemas.microsoft.com/office/drawing/2014/main" id="{35079001-ED3A-7B55-11CE-71124D126C7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11099" y="227290"/>
            <a:ext cx="3727489" cy="2170829"/>
          </a:xfrm>
          <a:prstGeom prst="rect">
            <a:avLst/>
          </a:prstGeom>
          <a:noFill/>
          <a:ln>
            <a:noFill/>
          </a:ln>
        </p:spPr>
      </p:pic>
      <p:pic>
        <p:nvPicPr>
          <p:cNvPr id="5" name="図 4" descr="アインシュタインの「天才脳」を研究して判明、常人との3つの違いとは？ | 「天才脳と子育て」の真実 | ダイヤモンド・オンライン">
            <a:extLst>
              <a:ext uri="{FF2B5EF4-FFF2-40B4-BE49-F238E27FC236}">
                <a16:creationId xmlns:a16="http://schemas.microsoft.com/office/drawing/2014/main" id="{B7AFF134-F9EC-BF9A-F864-EA89FD90E77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440269" y="4087518"/>
            <a:ext cx="1658667" cy="2380273"/>
          </a:xfrm>
          <a:prstGeom prst="rect">
            <a:avLst/>
          </a:prstGeom>
          <a:noFill/>
          <a:ln>
            <a:noFill/>
          </a:ln>
        </p:spPr>
      </p:pic>
      <p:pic>
        <p:nvPicPr>
          <p:cNvPr id="6" name="図 5" descr="これまでブラックホールだと思われていたものは「ブラックホールのように見えるが実は異なる存在」である可能性 - GIGAZINE">
            <a:extLst>
              <a:ext uri="{FF2B5EF4-FFF2-40B4-BE49-F238E27FC236}">
                <a16:creationId xmlns:a16="http://schemas.microsoft.com/office/drawing/2014/main" id="{195F5FA9-5ADA-9993-1C81-6B5E09683D64}"/>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86482" y="247798"/>
            <a:ext cx="3824907" cy="2150321"/>
          </a:xfrm>
          <a:prstGeom prst="rect">
            <a:avLst/>
          </a:prstGeom>
          <a:noFill/>
          <a:ln>
            <a:noFill/>
          </a:ln>
        </p:spPr>
      </p:pic>
      <p:pic>
        <p:nvPicPr>
          <p:cNvPr id="8" name="図 7" descr="undefined">
            <a:extLst>
              <a:ext uri="{FF2B5EF4-FFF2-40B4-BE49-F238E27FC236}">
                <a16:creationId xmlns:a16="http://schemas.microsoft.com/office/drawing/2014/main" id="{EBE5A184-0479-5E7C-12D1-5298189B084C}"/>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91069" y="4087518"/>
            <a:ext cx="1963189" cy="2368231"/>
          </a:xfrm>
          <a:prstGeom prst="rect">
            <a:avLst/>
          </a:prstGeom>
          <a:noFill/>
          <a:ln>
            <a:noFill/>
          </a:ln>
        </p:spPr>
      </p:pic>
      <p:pic>
        <p:nvPicPr>
          <p:cNvPr id="9" name="図 8" descr="undefined">
            <a:extLst>
              <a:ext uri="{FF2B5EF4-FFF2-40B4-BE49-F238E27FC236}">
                <a16:creationId xmlns:a16="http://schemas.microsoft.com/office/drawing/2014/main" id="{B8DCA3BE-E61C-5E25-DF5C-DBF4B52FD7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709325" y="4099559"/>
            <a:ext cx="1685341" cy="2368231"/>
          </a:xfrm>
          <a:prstGeom prst="rect">
            <a:avLst/>
          </a:prstGeom>
          <a:noFill/>
          <a:ln>
            <a:noFill/>
          </a:ln>
        </p:spPr>
      </p:pic>
      <p:pic>
        <p:nvPicPr>
          <p:cNvPr id="10" name="図 9" descr="星と惑星のcg&#10;&#10;中程度の精度で自動的に生成された説明">
            <a:extLst>
              <a:ext uri="{FF2B5EF4-FFF2-40B4-BE49-F238E27FC236}">
                <a16:creationId xmlns:a16="http://schemas.microsoft.com/office/drawing/2014/main" id="{87A97A42-52C4-26AD-D6A1-12F9CA92374A}"/>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288002" y="227290"/>
            <a:ext cx="3854791" cy="2170829"/>
          </a:xfrm>
          <a:prstGeom prst="rect">
            <a:avLst/>
          </a:prstGeom>
          <a:noFill/>
          <a:ln>
            <a:noFill/>
          </a:ln>
        </p:spPr>
      </p:pic>
      <p:pic>
        <p:nvPicPr>
          <p:cNvPr id="11" name="図 10" descr="屋外, 船, 望遠鏡, ボート が含まれている画像&#10;&#10;自動的に生成された説明">
            <a:extLst>
              <a:ext uri="{FF2B5EF4-FFF2-40B4-BE49-F238E27FC236}">
                <a16:creationId xmlns:a16="http://schemas.microsoft.com/office/drawing/2014/main" id="{1100158C-BA80-FDB0-E724-6217EAFE59AD}"/>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80440" y="3959039"/>
            <a:ext cx="1413148" cy="2508751"/>
          </a:xfrm>
          <a:prstGeom prst="rect">
            <a:avLst/>
          </a:prstGeom>
          <a:noFill/>
          <a:ln>
            <a:noFill/>
          </a:ln>
        </p:spPr>
      </p:pic>
      <p:pic>
        <p:nvPicPr>
          <p:cNvPr id="12" name="図 11" descr="パソコンの画面&#10;&#10;自動的に生成された説明">
            <a:extLst>
              <a:ext uri="{FF2B5EF4-FFF2-40B4-BE49-F238E27FC236}">
                <a16:creationId xmlns:a16="http://schemas.microsoft.com/office/drawing/2014/main" id="{E396DB4A-8737-F2A0-278F-5160768709B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bwMode="auto">
          <a:xfrm>
            <a:off x="1813061" y="4471349"/>
            <a:ext cx="2566824" cy="1996441"/>
          </a:xfrm>
          <a:prstGeom prst="rect">
            <a:avLst/>
          </a:prstGeom>
          <a:noFill/>
          <a:ln>
            <a:noFill/>
          </a:ln>
        </p:spPr>
      </p:pic>
      <p:pic>
        <p:nvPicPr>
          <p:cNvPr id="3" name="Picture 2" descr="ホーキング博士の論文や車椅子などがオークションに。クリスティーズがオンラインセールを開催｜美術手帖">
            <a:extLst>
              <a:ext uri="{FF2B5EF4-FFF2-40B4-BE49-F238E27FC236}">
                <a16:creationId xmlns:a16="http://schemas.microsoft.com/office/drawing/2014/main" id="{F3C3112D-2A72-66B6-4718-26A6CAEFADA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0163192" y="4087517"/>
            <a:ext cx="1848197" cy="236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15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060A9-0A23-319A-117E-03E10A315BA9}"/>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F6F5C40-6BAE-F776-81A9-73D92A363CA6}"/>
              </a:ext>
            </a:extLst>
          </p:cNvPr>
          <p:cNvSpPr txBox="1"/>
          <p:nvPr/>
        </p:nvSpPr>
        <p:spPr>
          <a:xfrm>
            <a:off x="1794932" y="259770"/>
            <a:ext cx="4301068" cy="954107"/>
          </a:xfrm>
          <a:prstGeom prst="rect">
            <a:avLst/>
          </a:prstGeom>
          <a:noFill/>
        </p:spPr>
        <p:txBody>
          <a:bodyPr wrap="square" rtlCol="0">
            <a:spAutoFit/>
          </a:bodyPr>
          <a:lstStyle/>
          <a:p>
            <a:r>
              <a:rPr kumimoji="1" lang="zh-TW" altLang="en-US" sz="2800" dirty="0">
                <a:solidFill>
                  <a:schemeClr val="bg1"/>
                </a:solidFill>
                <a:latin typeface="HGS創英角ﾎﾟｯﾌﾟ体" panose="040B0A00000000000000" pitchFamily="50" charset="-128"/>
                <a:ea typeface="HGS創英角ﾎﾟｯﾌﾟ体" panose="040B0A00000000000000" pitchFamily="50" charset="-128"/>
              </a:rPr>
              <a:t>岩手県水沢</a:t>
            </a:r>
            <a:r>
              <a:rPr kumimoji="1" lang="en-US" altLang="zh-TW" sz="2800" dirty="0">
                <a:solidFill>
                  <a:schemeClr val="bg1"/>
                </a:solidFill>
                <a:latin typeface="HGS創英角ﾎﾟｯﾌﾟ体" panose="040B0A00000000000000" pitchFamily="50" charset="-128"/>
                <a:ea typeface="HGS創英角ﾎﾟｯﾌﾟ体" panose="040B0A00000000000000" pitchFamily="50" charset="-128"/>
              </a:rPr>
              <a:t>VLBI</a:t>
            </a:r>
            <a:r>
              <a:rPr kumimoji="1" lang="zh-TW" altLang="en-US" sz="2800" dirty="0">
                <a:solidFill>
                  <a:schemeClr val="bg1"/>
                </a:solidFill>
                <a:latin typeface="HGS創英角ﾎﾟｯﾌﾟ体" panose="040B0A00000000000000" pitchFamily="50" charset="-128"/>
                <a:ea typeface="HGS創英角ﾎﾟｯﾌﾟ体" panose="040B0A00000000000000" pitchFamily="50" charset="-128"/>
              </a:rPr>
              <a:t>観測所（直径</a:t>
            </a:r>
            <a:r>
              <a:rPr kumimoji="1" lang="en-US" altLang="zh-TW" sz="2800" dirty="0">
                <a:solidFill>
                  <a:schemeClr val="bg1"/>
                </a:solidFill>
                <a:latin typeface="HGS創英角ﾎﾟｯﾌﾟ体" panose="040B0A00000000000000" pitchFamily="50" charset="-128"/>
                <a:ea typeface="HGS創英角ﾎﾟｯﾌﾟ体" panose="040B0A00000000000000" pitchFamily="50" charset="-128"/>
              </a:rPr>
              <a:t>20</a:t>
            </a:r>
            <a:r>
              <a:rPr kumimoji="1" lang="zh-TW" altLang="en-US" sz="2800" dirty="0">
                <a:solidFill>
                  <a:schemeClr val="bg1"/>
                </a:solidFill>
                <a:latin typeface="HGS創英角ﾎﾟｯﾌﾟ体" panose="040B0A00000000000000" pitchFamily="50" charset="-128"/>
                <a:ea typeface="HGS創英角ﾎﾟｯﾌﾟ体" panose="040B0A00000000000000" pitchFamily="50" charset="-128"/>
              </a:rPr>
              <a:t>ｍ電波望遠鏡）</a:t>
            </a:r>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8" name="図 7" descr="屋外, 船, 望遠鏡, ボート が含まれている画像&#10;&#10;自動的に生成された説明">
            <a:extLst>
              <a:ext uri="{FF2B5EF4-FFF2-40B4-BE49-F238E27FC236}">
                <a16:creationId xmlns:a16="http://schemas.microsoft.com/office/drawing/2014/main" id="{5A89BB4E-24F3-6372-E442-C14F71B020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1129" y="0"/>
            <a:ext cx="4402021" cy="6858000"/>
          </a:xfrm>
          <a:prstGeom prst="rect">
            <a:avLst/>
          </a:prstGeom>
        </p:spPr>
      </p:pic>
      <p:pic>
        <p:nvPicPr>
          <p:cNvPr id="3" name="図 2" descr="パソコンの画面&#10;&#10;自動的に生成された説明">
            <a:extLst>
              <a:ext uri="{FF2B5EF4-FFF2-40B4-BE49-F238E27FC236}">
                <a16:creationId xmlns:a16="http://schemas.microsoft.com/office/drawing/2014/main" id="{04BD03C7-7AA9-A03A-F50F-F1F1ED3D01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4833" y="2635275"/>
            <a:ext cx="6430527" cy="4222725"/>
          </a:xfrm>
          <a:prstGeom prst="rect">
            <a:avLst/>
          </a:prstGeom>
        </p:spPr>
      </p:pic>
    </p:spTree>
    <p:extLst>
      <p:ext uri="{BB962C8B-B14F-4D97-AF65-F5344CB8AC3E}">
        <p14:creationId xmlns:p14="http://schemas.microsoft.com/office/powerpoint/2010/main" val="119331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66383-96A2-558B-3E5F-BC83092D560C}"/>
            </a:ext>
          </a:extLst>
        </p:cNvPr>
        <p:cNvGrpSpPr/>
        <p:nvPr/>
      </p:nvGrpSpPr>
      <p:grpSpPr>
        <a:xfrm>
          <a:off x="0" y="0"/>
          <a:ext cx="0" cy="0"/>
          <a:chOff x="0" y="0"/>
          <a:chExt cx="0" cy="0"/>
        </a:xfrm>
      </p:grpSpPr>
      <p:pic>
        <p:nvPicPr>
          <p:cNvPr id="3" name="図 2" descr="星と惑星のcg&#10;&#10;中程度の精度で自動的に生成された説明">
            <a:extLst>
              <a:ext uri="{FF2B5EF4-FFF2-40B4-BE49-F238E27FC236}">
                <a16:creationId xmlns:a16="http://schemas.microsoft.com/office/drawing/2014/main" id="{1027FA2F-62C0-06B7-358F-2D7CB9E2918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73315"/>
            <a:ext cx="12308091" cy="6931315"/>
          </a:xfrm>
          <a:prstGeom prst="rect">
            <a:avLst/>
          </a:prstGeom>
          <a:noFill/>
          <a:ln>
            <a:noFill/>
          </a:ln>
        </p:spPr>
      </p:pic>
      <p:sp>
        <p:nvSpPr>
          <p:cNvPr id="4" name="テキスト ボックス 3">
            <a:extLst>
              <a:ext uri="{FF2B5EF4-FFF2-40B4-BE49-F238E27FC236}">
                <a16:creationId xmlns:a16="http://schemas.microsoft.com/office/drawing/2014/main" id="{DF310755-C80F-15AA-9B1D-FCA4BDBFFAA7}"/>
              </a:ext>
            </a:extLst>
          </p:cNvPr>
          <p:cNvSpPr txBox="1"/>
          <p:nvPr/>
        </p:nvSpPr>
        <p:spPr>
          <a:xfrm>
            <a:off x="220130" y="141237"/>
            <a:ext cx="5757337" cy="2185214"/>
          </a:xfrm>
          <a:prstGeom prst="rect">
            <a:avLst/>
          </a:prstGeom>
          <a:noFill/>
        </p:spPr>
        <p:txBody>
          <a:bodyPr wrap="square" rtlCol="0">
            <a:spAutoFit/>
          </a:bodyPr>
          <a:lstStyle/>
          <a:p>
            <a:r>
              <a:rPr kumimoji="1" lang="ja-JP" altLang="en-US" sz="3600" dirty="0">
                <a:solidFill>
                  <a:srgbClr val="FF0000"/>
                </a:solidFill>
                <a:latin typeface="HGS創英角ﾎﾟｯﾌﾟ体" panose="040B0A00000000000000" pitchFamily="50" charset="-128"/>
                <a:ea typeface="HGS創英角ﾎﾟｯﾌﾟ体" panose="040B0A00000000000000" pitchFamily="50" charset="-128"/>
              </a:rPr>
              <a:t>世界初！</a:t>
            </a:r>
            <a:endParaRPr kumimoji="1" lang="en-US" altLang="ja-JP" sz="3600" dirty="0">
              <a:solidFill>
                <a:srgbClr val="FF0000"/>
              </a:solidFill>
              <a:latin typeface="HGS創英角ﾎﾟｯﾌﾟ体" panose="040B0A00000000000000" pitchFamily="50" charset="-128"/>
              <a:ea typeface="HGS創英角ﾎﾟｯﾌﾟ体" panose="040B0A00000000000000" pitchFamily="50" charset="-128"/>
            </a:endParaRPr>
          </a:p>
          <a:p>
            <a:r>
              <a:rPr kumimoji="1" lang="ja-JP" altLang="en-US" sz="3600" dirty="0">
                <a:solidFill>
                  <a:schemeClr val="bg1"/>
                </a:solidFill>
                <a:latin typeface="HGS創英角ﾎﾟｯﾌﾟ体" panose="040B0A00000000000000" pitchFamily="50" charset="-128"/>
                <a:ea typeface="HGS創英角ﾎﾟｯﾌﾟ体" panose="040B0A00000000000000" pitchFamily="50" charset="-128"/>
              </a:rPr>
              <a:t>　</a:t>
            </a:r>
            <a:r>
              <a:rPr kumimoji="1" lang="ja-JP" altLang="en-US" sz="3600" dirty="0">
                <a:solidFill>
                  <a:srgbClr val="FFFF00"/>
                </a:solidFill>
                <a:latin typeface="HGS創英角ﾎﾟｯﾌﾟ体" panose="040B0A00000000000000" pitchFamily="50" charset="-128"/>
                <a:ea typeface="HGS創英角ﾎﾟｯﾌﾟ体" panose="040B0A00000000000000" pitchFamily="50" charset="-128"/>
              </a:rPr>
              <a:t>ブラックホールどうしの</a:t>
            </a:r>
            <a:endParaRPr kumimoji="1"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a:p>
            <a:r>
              <a:rPr kumimoji="1" lang="ja-JP" altLang="en-US" sz="3600" dirty="0">
                <a:solidFill>
                  <a:srgbClr val="FFFF00"/>
                </a:solidFill>
                <a:latin typeface="HGS創英角ﾎﾟｯﾌﾟ体" panose="040B0A00000000000000" pitchFamily="50" charset="-128"/>
                <a:ea typeface="HGS創英角ﾎﾟｯﾌﾟ体" panose="040B0A00000000000000" pitchFamily="50" charset="-128"/>
              </a:rPr>
              <a:t>　　合体をとらえた</a:t>
            </a:r>
            <a:endParaRPr kumimoji="1"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kumimoji="1" lang="en-US" altLang="ja-JP" sz="2800" dirty="0">
                <a:solidFill>
                  <a:schemeClr val="bg1"/>
                </a:solidFill>
                <a:latin typeface="HGS創英角ﾎﾟｯﾌﾟ体" panose="040B0A00000000000000" pitchFamily="50" charset="-128"/>
                <a:ea typeface="HGS創英角ﾎﾟｯﾌﾟ体" panose="040B0A00000000000000" pitchFamily="50" charset="-128"/>
              </a:rPr>
              <a:t>2015</a:t>
            </a:r>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年　</a:t>
            </a:r>
          </a:p>
        </p:txBody>
      </p:sp>
      <p:sp>
        <p:nvSpPr>
          <p:cNvPr id="5" name="テキスト ボックス 4">
            <a:extLst>
              <a:ext uri="{FF2B5EF4-FFF2-40B4-BE49-F238E27FC236}">
                <a16:creationId xmlns:a16="http://schemas.microsoft.com/office/drawing/2014/main" id="{DA82D341-3B1E-EC52-EDFC-21DA335DAC26}"/>
              </a:ext>
            </a:extLst>
          </p:cNvPr>
          <p:cNvSpPr txBox="1"/>
          <p:nvPr/>
        </p:nvSpPr>
        <p:spPr>
          <a:xfrm>
            <a:off x="9956797" y="5813903"/>
            <a:ext cx="1422403" cy="523220"/>
          </a:xfrm>
          <a:prstGeom prst="rect">
            <a:avLst/>
          </a:prstGeom>
          <a:noFill/>
        </p:spPr>
        <p:txBody>
          <a:bodyPr wrap="square" rtlCol="0">
            <a:spAutoFit/>
          </a:bodyPr>
          <a:lstStyle/>
          <a:p>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想像図</a:t>
            </a:r>
          </a:p>
        </p:txBody>
      </p:sp>
      <p:sp>
        <p:nvSpPr>
          <p:cNvPr id="7" name="テキスト ボックス 6">
            <a:extLst>
              <a:ext uri="{FF2B5EF4-FFF2-40B4-BE49-F238E27FC236}">
                <a16:creationId xmlns:a16="http://schemas.microsoft.com/office/drawing/2014/main" id="{9011A96F-E192-B5F3-F23D-BCD45D32E1BD}"/>
              </a:ext>
            </a:extLst>
          </p:cNvPr>
          <p:cNvSpPr txBox="1"/>
          <p:nvPr/>
        </p:nvSpPr>
        <p:spPr>
          <a:xfrm>
            <a:off x="351937" y="5598459"/>
            <a:ext cx="8280400" cy="954107"/>
          </a:xfrm>
          <a:prstGeom prst="rect">
            <a:avLst/>
          </a:prstGeom>
          <a:noFill/>
        </p:spPr>
        <p:txBody>
          <a:bodyPr wrap="square">
            <a:spAutoFit/>
          </a:bodyPr>
          <a:lstStyle/>
          <a:p>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13</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億光年先</a:t>
            </a: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太陽の</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36</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倍と</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29</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倍の質量のブラックホールが合体</a:t>
            </a:r>
          </a:p>
        </p:txBody>
      </p:sp>
    </p:spTree>
    <p:extLst>
      <p:ext uri="{BB962C8B-B14F-4D97-AF65-F5344CB8AC3E}">
        <p14:creationId xmlns:p14="http://schemas.microsoft.com/office/powerpoint/2010/main" val="214971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514451-3DA3-1826-E774-570E5AE652AD}"/>
              </a:ext>
            </a:extLst>
          </p:cNvPr>
          <p:cNvSpPr>
            <a:spLocks noGrp="1"/>
          </p:cNvSpPr>
          <p:nvPr>
            <p:ph type="title"/>
          </p:nvPr>
        </p:nvSpPr>
        <p:spPr>
          <a:xfrm>
            <a:off x="3687233" y="2549526"/>
            <a:ext cx="4817534" cy="1325563"/>
          </a:xfrm>
        </p:spPr>
        <p:txBody>
          <a:bodyPr>
            <a:normAutofit/>
          </a:bodyPr>
          <a:lstStyle/>
          <a:p>
            <a:r>
              <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rPr>
              <a:t>重力とは・・・</a:t>
            </a:r>
          </a:p>
        </p:txBody>
      </p:sp>
    </p:spTree>
    <p:extLst>
      <p:ext uri="{BB962C8B-B14F-4D97-AF65-F5344CB8AC3E}">
        <p14:creationId xmlns:p14="http://schemas.microsoft.com/office/powerpoint/2010/main" val="869740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D5EBD-4B0C-5389-7E73-8D7A2DCD349B}"/>
            </a:ext>
          </a:extLst>
        </p:cNvPr>
        <p:cNvGrpSpPr/>
        <p:nvPr/>
      </p:nvGrpSpPr>
      <p:grpSpPr>
        <a:xfrm>
          <a:off x="0" y="0"/>
          <a:ext cx="0" cy="0"/>
          <a:chOff x="0" y="0"/>
          <a:chExt cx="0" cy="0"/>
        </a:xfrm>
      </p:grpSpPr>
      <p:pic>
        <p:nvPicPr>
          <p:cNvPr id="2" name="図 1" descr="アインシュタインの「天才脳」を研究して判明、常人との3つの違いとは？ | 「天才脳と子育て」の真実 | ダイヤモンド・オンライン">
            <a:extLst>
              <a:ext uri="{FF2B5EF4-FFF2-40B4-BE49-F238E27FC236}">
                <a16:creationId xmlns:a16="http://schemas.microsoft.com/office/drawing/2014/main" id="{AE5473CF-ABCD-5155-8A64-FDF3C7484717}"/>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16445" y="459823"/>
            <a:ext cx="3247140" cy="4659814"/>
          </a:xfrm>
          <a:prstGeom prst="rect">
            <a:avLst/>
          </a:prstGeom>
          <a:noFill/>
          <a:ln>
            <a:noFill/>
          </a:ln>
        </p:spPr>
      </p:pic>
      <p:sp>
        <p:nvSpPr>
          <p:cNvPr id="4" name="テキスト ボックス 3">
            <a:extLst>
              <a:ext uri="{FF2B5EF4-FFF2-40B4-BE49-F238E27FC236}">
                <a16:creationId xmlns:a16="http://schemas.microsoft.com/office/drawing/2014/main" id="{339020F8-498B-A0DA-3626-291E665C0528}"/>
              </a:ext>
            </a:extLst>
          </p:cNvPr>
          <p:cNvSpPr txBox="1"/>
          <p:nvPr/>
        </p:nvSpPr>
        <p:spPr>
          <a:xfrm>
            <a:off x="8152632" y="5119637"/>
            <a:ext cx="3836168" cy="1200329"/>
          </a:xfrm>
          <a:prstGeom prst="rect">
            <a:avLst/>
          </a:prstGeom>
          <a:noFill/>
        </p:spPr>
        <p:txBody>
          <a:bodyPr wrap="square" rtlCol="0">
            <a:spAutoFit/>
          </a:bodyPr>
          <a:lstStyle/>
          <a:p>
            <a:r>
              <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rPr>
              <a:t>アルベルト・</a:t>
            </a:r>
            <a:endParaRPr kumimoji="1" lang="en-US" altLang="ja-JP" sz="3600" dirty="0">
              <a:solidFill>
                <a:schemeClr val="bg1"/>
              </a:solidFill>
              <a:latin typeface="HGP創英角ﾎﾟｯﾌﾟ体" panose="040B0A00000000000000" pitchFamily="50" charset="-128"/>
              <a:ea typeface="HGP創英角ﾎﾟｯﾌﾟ体" panose="040B0A00000000000000" pitchFamily="50" charset="-128"/>
            </a:endParaRPr>
          </a:p>
          <a:p>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　</a:t>
            </a:r>
            <a:r>
              <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rPr>
              <a:t>アインシュタイン</a:t>
            </a:r>
          </a:p>
        </p:txBody>
      </p:sp>
      <p:pic>
        <p:nvPicPr>
          <p:cNvPr id="3" name="図 2" descr="undefined">
            <a:extLst>
              <a:ext uri="{FF2B5EF4-FFF2-40B4-BE49-F238E27FC236}">
                <a16:creationId xmlns:a16="http://schemas.microsoft.com/office/drawing/2014/main" id="{991C6ED1-AE9F-1CE4-7BF2-53A0125AB4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383795" y="459822"/>
            <a:ext cx="3491762" cy="4744935"/>
          </a:xfrm>
          <a:prstGeom prst="rect">
            <a:avLst/>
          </a:prstGeom>
          <a:noFill/>
          <a:ln>
            <a:noFill/>
          </a:ln>
        </p:spPr>
      </p:pic>
      <p:pic>
        <p:nvPicPr>
          <p:cNvPr id="5" name="図 4" descr="undefined">
            <a:extLst>
              <a:ext uri="{FF2B5EF4-FFF2-40B4-BE49-F238E27FC236}">
                <a16:creationId xmlns:a16="http://schemas.microsoft.com/office/drawing/2014/main" id="{CF308EA6-8176-78C1-676E-31CBC027CB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308391" y="474134"/>
            <a:ext cx="3491762" cy="4727856"/>
          </a:xfrm>
          <a:prstGeom prst="rect">
            <a:avLst/>
          </a:prstGeom>
          <a:noFill/>
          <a:ln>
            <a:noFill/>
          </a:ln>
        </p:spPr>
      </p:pic>
      <p:sp>
        <p:nvSpPr>
          <p:cNvPr id="7" name="テキスト ボックス 6">
            <a:extLst>
              <a:ext uri="{FF2B5EF4-FFF2-40B4-BE49-F238E27FC236}">
                <a16:creationId xmlns:a16="http://schemas.microsoft.com/office/drawing/2014/main" id="{F885D60F-EE61-A82D-1FCC-2B2F52B13334}"/>
              </a:ext>
            </a:extLst>
          </p:cNvPr>
          <p:cNvSpPr txBox="1"/>
          <p:nvPr/>
        </p:nvSpPr>
        <p:spPr>
          <a:xfrm>
            <a:off x="4472430" y="5201990"/>
            <a:ext cx="3247140" cy="1200329"/>
          </a:xfrm>
          <a:prstGeom prst="rect">
            <a:avLst/>
          </a:prstGeom>
          <a:noFill/>
        </p:spPr>
        <p:txBody>
          <a:bodyPr wrap="square" rtlCol="0">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アイザック・</a:t>
            </a:r>
            <a:endParaRPr lang="en-US" altLang="ja-JP" sz="3600" dirty="0">
              <a:solidFill>
                <a:schemeClr val="bg1"/>
              </a:solidFill>
              <a:latin typeface="HGP創英角ﾎﾟｯﾌﾟ体" panose="040B0A00000000000000" pitchFamily="50" charset="-128"/>
              <a:ea typeface="HGP創英角ﾎﾟｯﾌﾟ体" panose="040B0A00000000000000" pitchFamily="50" charset="-128"/>
            </a:endParaRPr>
          </a:p>
          <a:p>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　　　ニュートン</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sp>
        <p:nvSpPr>
          <p:cNvPr id="8" name="テキスト ボックス 7">
            <a:extLst>
              <a:ext uri="{FF2B5EF4-FFF2-40B4-BE49-F238E27FC236}">
                <a16:creationId xmlns:a16="http://schemas.microsoft.com/office/drawing/2014/main" id="{3F85830D-51C6-A275-0533-C06AAF5A93F6}"/>
              </a:ext>
            </a:extLst>
          </p:cNvPr>
          <p:cNvSpPr txBox="1"/>
          <p:nvPr/>
        </p:nvSpPr>
        <p:spPr>
          <a:xfrm>
            <a:off x="1100664" y="5201990"/>
            <a:ext cx="2387604" cy="1200329"/>
          </a:xfrm>
          <a:prstGeom prst="rect">
            <a:avLst/>
          </a:prstGeom>
          <a:noFill/>
        </p:spPr>
        <p:txBody>
          <a:bodyPr wrap="square" rtlCol="0">
            <a:spAutoFit/>
          </a:bodyPr>
          <a:lstStyle/>
          <a:p>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ガリレオ・</a:t>
            </a:r>
            <a:endParaRPr lang="en-US" altLang="ja-JP" sz="3600" dirty="0">
              <a:solidFill>
                <a:schemeClr val="bg1"/>
              </a:solidFill>
              <a:latin typeface="HGP創英角ﾎﾟｯﾌﾟ体" panose="040B0A00000000000000" pitchFamily="50" charset="-128"/>
              <a:ea typeface="HGP創英角ﾎﾟｯﾌﾟ体" panose="040B0A00000000000000" pitchFamily="50" charset="-128"/>
            </a:endParaRPr>
          </a:p>
          <a:p>
            <a:r>
              <a:rPr lang="ja-JP" altLang="en-US" sz="3600" dirty="0">
                <a:solidFill>
                  <a:schemeClr val="bg1"/>
                </a:solidFill>
                <a:latin typeface="HGP創英角ﾎﾟｯﾌﾟ体" panose="040B0A00000000000000" pitchFamily="50" charset="-128"/>
                <a:ea typeface="HGP創英角ﾎﾟｯﾌﾟ体" panose="040B0A00000000000000" pitchFamily="50" charset="-128"/>
              </a:rPr>
              <a:t>　　ガリレイ</a:t>
            </a:r>
            <a:endPar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64085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8959C-14DF-3BAB-F351-04E37E3A55B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489957F-C771-6986-8ECB-E8A530DD4E32}"/>
              </a:ext>
            </a:extLst>
          </p:cNvPr>
          <p:cNvSpPr txBox="1"/>
          <p:nvPr/>
        </p:nvSpPr>
        <p:spPr>
          <a:xfrm>
            <a:off x="541863" y="200628"/>
            <a:ext cx="3991227" cy="3662541"/>
          </a:xfrm>
          <a:prstGeom prst="rect">
            <a:avLst/>
          </a:prstGeom>
          <a:noFill/>
        </p:spPr>
        <p:txBody>
          <a:bodyPr wrap="square" rtlCol="0">
            <a:spAutoFit/>
          </a:bodyPr>
          <a:lstStyle/>
          <a:p>
            <a:r>
              <a:rPr lang="ja-JP" altLang="en-US" sz="4000" dirty="0">
                <a:solidFill>
                  <a:schemeClr val="bg1"/>
                </a:solidFill>
                <a:latin typeface="HGS創英角ﾎﾟｯﾌﾟ体" panose="040B0A00000000000000" pitchFamily="50" charset="-128"/>
                <a:ea typeface="HGS創英角ﾎﾟｯﾌﾟ体" panose="040B0A00000000000000" pitchFamily="50" charset="-128"/>
              </a:rPr>
              <a:t>　ガリレオ・</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4000" dirty="0">
                <a:solidFill>
                  <a:schemeClr val="bg1"/>
                </a:solidFill>
                <a:latin typeface="HGS創英角ﾎﾟｯﾌﾟ体" panose="040B0A00000000000000" pitchFamily="50" charset="-128"/>
                <a:ea typeface="HGS創英角ﾎﾟｯﾌﾟ体" panose="040B0A00000000000000" pitchFamily="50" charset="-128"/>
              </a:rPr>
              <a:t>　　　ガリレイ</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endParaRPr>
          </a:p>
          <a:p>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1564</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月</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14</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日～</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1642</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月</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8</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日</a:t>
            </a:r>
          </a:p>
          <a:p>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イタリア</a:t>
            </a:r>
          </a:p>
          <a:p>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3" name="図 2" descr="undefined">
            <a:extLst>
              <a:ext uri="{FF2B5EF4-FFF2-40B4-BE49-F238E27FC236}">
                <a16:creationId xmlns:a16="http://schemas.microsoft.com/office/drawing/2014/main" id="{31E9417B-F089-29A1-A4A0-4A79E139DB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939491" y="0"/>
            <a:ext cx="5593042" cy="6547305"/>
          </a:xfrm>
          <a:prstGeom prst="rect">
            <a:avLst/>
          </a:prstGeom>
          <a:noFill/>
          <a:ln>
            <a:noFill/>
          </a:ln>
        </p:spPr>
      </p:pic>
      <p:sp>
        <p:nvSpPr>
          <p:cNvPr id="5" name="テキスト ボックス 4">
            <a:extLst>
              <a:ext uri="{FF2B5EF4-FFF2-40B4-BE49-F238E27FC236}">
                <a16:creationId xmlns:a16="http://schemas.microsoft.com/office/drawing/2014/main" id="{498FF254-0C22-2C4C-1643-F80E6F552D70}"/>
              </a:ext>
            </a:extLst>
          </p:cNvPr>
          <p:cNvSpPr txBox="1"/>
          <p:nvPr/>
        </p:nvSpPr>
        <p:spPr>
          <a:xfrm>
            <a:off x="1386009" y="4718797"/>
            <a:ext cx="2743203" cy="707886"/>
          </a:xfrm>
          <a:prstGeom prst="rect">
            <a:avLst/>
          </a:prstGeom>
          <a:noFill/>
        </p:spPr>
        <p:txBody>
          <a:bodyPr wrap="square" rtlCol="0">
            <a:spAutoFit/>
          </a:bodyPr>
          <a:lstStyle/>
          <a:p>
            <a:r>
              <a:rPr kumimoji="1" lang="ja-JP" altLang="en-US" sz="4000" dirty="0">
                <a:solidFill>
                  <a:srgbClr val="FFFF00"/>
                </a:solidFill>
                <a:latin typeface="HGS創英角ﾎﾟｯﾌﾟ体" panose="040B0A00000000000000" pitchFamily="50" charset="-128"/>
                <a:ea typeface="HGS創英角ﾎﾟｯﾌﾟ体" panose="040B0A00000000000000" pitchFamily="50" charset="-128"/>
              </a:rPr>
              <a:t>落下運動</a:t>
            </a:r>
          </a:p>
        </p:txBody>
      </p:sp>
    </p:spTree>
    <p:extLst>
      <p:ext uri="{BB962C8B-B14F-4D97-AF65-F5344CB8AC3E}">
        <p14:creationId xmlns:p14="http://schemas.microsoft.com/office/powerpoint/2010/main" val="350174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78FF4-D39A-F662-6D22-C8C3433DFB7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1AA94AE-B4B2-F693-7C9A-5A7C3EACE23C}"/>
              </a:ext>
            </a:extLst>
          </p:cNvPr>
          <p:cNvSpPr txBox="1"/>
          <p:nvPr/>
        </p:nvSpPr>
        <p:spPr>
          <a:xfrm>
            <a:off x="118610" y="362052"/>
            <a:ext cx="3991227" cy="461665"/>
          </a:xfrm>
          <a:prstGeom prst="rect">
            <a:avLst/>
          </a:prstGeom>
          <a:noFill/>
        </p:spPr>
        <p:txBody>
          <a:bodyPr wrap="square" rtlCol="0">
            <a:spAutoFit/>
          </a:bodyPr>
          <a:lstStyle/>
          <a:p>
            <a:r>
              <a:rPr lang="zh-TW" altLang="en-US" sz="2400" dirty="0">
                <a:solidFill>
                  <a:schemeClr val="bg1"/>
                </a:solidFill>
                <a:latin typeface="HGS創英角ﾎﾟｯﾌﾟ体" panose="040B0A00000000000000" pitchFamily="50" charset="-128"/>
                <a:ea typeface="HGS創英角ﾎﾟｯﾌﾟ体" panose="040B0A00000000000000" pitchFamily="50" charset="-128"/>
              </a:rPr>
              <a:t>（中３理科　教科書</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より</a:t>
            </a:r>
            <a:r>
              <a:rPr lang="zh-TW" altLang="en-US" sz="2400" dirty="0">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BFA009D6-ACD7-3BB8-BFD2-DBF5428012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18610" y="1006464"/>
            <a:ext cx="7480496" cy="2634203"/>
          </a:xfrm>
          <a:prstGeom prst="rect">
            <a:avLst/>
          </a:prstGeom>
          <a:ln>
            <a:noFill/>
          </a:ln>
          <a:extLst>
            <a:ext uri="{53640926-AAD7-44D8-BBD7-CCE9431645EC}">
              <a14:shadowObscured xmlns:a14="http://schemas.microsoft.com/office/drawing/2010/main"/>
            </a:ext>
          </a:extLst>
        </p:spPr>
      </p:pic>
      <p:pic>
        <p:nvPicPr>
          <p:cNvPr id="5" name="図 4" descr="グラフ, 散布図&#10;&#10;自動的に生成された説明">
            <a:extLst>
              <a:ext uri="{FF2B5EF4-FFF2-40B4-BE49-F238E27FC236}">
                <a16:creationId xmlns:a16="http://schemas.microsoft.com/office/drawing/2014/main" id="{5AAA7D84-03AF-C9F6-1B50-51DFB59D55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7881275" y="1006464"/>
            <a:ext cx="3991225" cy="4589909"/>
          </a:xfrm>
          <a:prstGeom prst="rect">
            <a:avLst/>
          </a:prstGeom>
          <a:ln>
            <a:noFill/>
          </a:ln>
          <a:extLst>
            <a:ext uri="{53640926-AAD7-44D8-BBD7-CCE9431645EC}">
              <a14:shadowObscured xmlns:a14="http://schemas.microsoft.com/office/drawing/2010/main"/>
            </a:ext>
          </a:extLst>
        </p:spPr>
      </p:pic>
      <p:sp>
        <p:nvSpPr>
          <p:cNvPr id="6" name="テキスト ボックス 5">
            <a:extLst>
              <a:ext uri="{FF2B5EF4-FFF2-40B4-BE49-F238E27FC236}">
                <a16:creationId xmlns:a16="http://schemas.microsoft.com/office/drawing/2014/main" id="{E0508275-470C-4906-E678-EDA273C81B31}"/>
              </a:ext>
            </a:extLst>
          </p:cNvPr>
          <p:cNvSpPr txBox="1"/>
          <p:nvPr/>
        </p:nvSpPr>
        <p:spPr>
          <a:xfrm>
            <a:off x="2607809" y="5088541"/>
            <a:ext cx="1964191" cy="1015663"/>
          </a:xfrm>
          <a:prstGeom prst="rect">
            <a:avLst/>
          </a:prstGeom>
          <a:solidFill>
            <a:schemeClr val="bg1"/>
          </a:solidFill>
        </p:spPr>
        <p:txBody>
          <a:bodyPr wrap="square" rtlCol="0">
            <a:spAutoFit/>
          </a:bodyPr>
          <a:lstStyle/>
          <a:p>
            <a:pPr algn="ctr"/>
            <a:r>
              <a:rPr lang="en-US" altLang="zh-TW" sz="6000" b="1" dirty="0">
                <a:latin typeface="HG行書体" panose="03000609000000000000" pitchFamily="65" charset="-128"/>
                <a:ea typeface="HG行書体" panose="03000609000000000000" pitchFamily="65" charset="-128"/>
              </a:rPr>
              <a:t>v=at</a:t>
            </a:r>
            <a:endParaRPr kumimoji="1" lang="ja-JP" altLang="en-US" sz="6000" b="1" dirty="0">
              <a:latin typeface="HG行書体" panose="03000609000000000000" pitchFamily="65" charset="-128"/>
              <a:ea typeface="HG行書体" panose="03000609000000000000" pitchFamily="65" charset="-128"/>
            </a:endParaRPr>
          </a:p>
        </p:txBody>
      </p:sp>
      <p:sp>
        <p:nvSpPr>
          <p:cNvPr id="3" name="テキスト ボックス 2">
            <a:extLst>
              <a:ext uri="{FF2B5EF4-FFF2-40B4-BE49-F238E27FC236}">
                <a16:creationId xmlns:a16="http://schemas.microsoft.com/office/drawing/2014/main" id="{0ADF3A8C-0FA4-1F15-125C-7B69098AAAE9}"/>
              </a:ext>
            </a:extLst>
          </p:cNvPr>
          <p:cNvSpPr txBox="1"/>
          <p:nvPr/>
        </p:nvSpPr>
        <p:spPr>
          <a:xfrm>
            <a:off x="1029159" y="4353953"/>
            <a:ext cx="5388463" cy="531557"/>
          </a:xfrm>
          <a:prstGeom prst="rect">
            <a:avLst/>
          </a:prstGeom>
          <a:noFill/>
        </p:spPr>
        <p:txBody>
          <a:bodyPr wrap="square">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速さが時間に比例して増加する</a:t>
            </a:r>
          </a:p>
        </p:txBody>
      </p:sp>
    </p:spTree>
    <p:extLst>
      <p:ext uri="{BB962C8B-B14F-4D97-AF65-F5344CB8AC3E}">
        <p14:creationId xmlns:p14="http://schemas.microsoft.com/office/powerpoint/2010/main" val="13247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27841-E28B-93B3-0892-8AEBB1573BBD}"/>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184008C-2AC0-7836-4711-70F5675B105F}"/>
              </a:ext>
            </a:extLst>
          </p:cNvPr>
          <p:cNvSpPr txBox="1"/>
          <p:nvPr/>
        </p:nvSpPr>
        <p:spPr>
          <a:xfrm>
            <a:off x="389464" y="293637"/>
            <a:ext cx="4487336" cy="3662541"/>
          </a:xfrm>
          <a:prstGeom prst="rect">
            <a:avLst/>
          </a:prstGeom>
          <a:noFill/>
        </p:spPr>
        <p:txBody>
          <a:bodyPr wrap="square" rtlCol="0">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4000" dirty="0">
                <a:solidFill>
                  <a:schemeClr val="bg1"/>
                </a:solidFill>
                <a:latin typeface="HGS創英角ﾎﾟｯﾌﾟ体" panose="040B0A00000000000000" pitchFamily="50" charset="-128"/>
                <a:ea typeface="HGS創英角ﾎﾟｯﾌﾟ体" panose="040B0A00000000000000" pitchFamily="50" charset="-128"/>
              </a:rPr>
              <a:t>アイザック・</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4000" dirty="0">
                <a:solidFill>
                  <a:schemeClr val="bg1"/>
                </a:solidFill>
                <a:latin typeface="HGS創英角ﾎﾟｯﾌﾟ体" panose="040B0A00000000000000" pitchFamily="50" charset="-128"/>
                <a:ea typeface="HGS創英角ﾎﾟｯﾌﾟ体" panose="040B0A00000000000000" pitchFamily="50" charset="-128"/>
              </a:rPr>
              <a:t>　　　ニュートン</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endParaRPr>
          </a:p>
          <a:p>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1643</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月</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日～</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1727</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月</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31</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日</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イギリス</a:t>
            </a:r>
          </a:p>
          <a:p>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2" name="図 1" descr="undefined">
            <a:extLst>
              <a:ext uri="{FF2B5EF4-FFF2-40B4-BE49-F238E27FC236}">
                <a16:creationId xmlns:a16="http://schemas.microsoft.com/office/drawing/2014/main" id="{18D0E13E-CA43-C176-FA31-EC78B1ADC162}"/>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81378" y="0"/>
            <a:ext cx="4859866" cy="6829053"/>
          </a:xfrm>
          <a:prstGeom prst="rect">
            <a:avLst/>
          </a:prstGeom>
          <a:noFill/>
          <a:ln>
            <a:noFill/>
          </a:ln>
        </p:spPr>
      </p:pic>
      <p:sp>
        <p:nvSpPr>
          <p:cNvPr id="5" name="テキスト ボックス 4">
            <a:extLst>
              <a:ext uri="{FF2B5EF4-FFF2-40B4-BE49-F238E27FC236}">
                <a16:creationId xmlns:a16="http://schemas.microsoft.com/office/drawing/2014/main" id="{CEA648BC-6401-EB84-1E24-3059F21DAF22}"/>
              </a:ext>
            </a:extLst>
          </p:cNvPr>
          <p:cNvSpPr txBox="1"/>
          <p:nvPr/>
        </p:nvSpPr>
        <p:spPr>
          <a:xfrm>
            <a:off x="1473199" y="4765300"/>
            <a:ext cx="2743203" cy="769441"/>
          </a:xfrm>
          <a:prstGeom prst="rect">
            <a:avLst/>
          </a:prstGeom>
          <a:noFill/>
        </p:spPr>
        <p:txBody>
          <a:bodyPr wrap="square" rtlCol="0">
            <a:spAutoFit/>
          </a:bodyPr>
          <a:lstStyle/>
          <a:p>
            <a:r>
              <a:rPr kumimoji="1" lang="ja-JP" altLang="en-US" sz="4400" dirty="0">
                <a:solidFill>
                  <a:srgbClr val="FFFF00"/>
                </a:solidFill>
                <a:latin typeface="HGS創英角ﾎﾟｯﾌﾟ体" panose="040B0A00000000000000" pitchFamily="50" charset="-128"/>
                <a:ea typeface="HGS創英角ﾎﾟｯﾌﾟ体" panose="040B0A00000000000000" pitchFamily="50" charset="-128"/>
              </a:rPr>
              <a:t>万有引力</a:t>
            </a:r>
          </a:p>
        </p:txBody>
      </p:sp>
    </p:spTree>
    <p:extLst>
      <p:ext uri="{BB962C8B-B14F-4D97-AF65-F5344CB8AC3E}">
        <p14:creationId xmlns:p14="http://schemas.microsoft.com/office/powerpoint/2010/main" val="137170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D2514-3BB8-0967-F853-A228D0110A40}"/>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92272B8-EC62-28F0-B1B2-12EC2CFC35CB}"/>
              </a:ext>
            </a:extLst>
          </p:cNvPr>
          <p:cNvSpPr txBox="1"/>
          <p:nvPr/>
        </p:nvSpPr>
        <p:spPr>
          <a:xfrm>
            <a:off x="118610" y="362052"/>
            <a:ext cx="3991227" cy="461665"/>
          </a:xfrm>
          <a:prstGeom prst="rect">
            <a:avLst/>
          </a:prstGeom>
          <a:noFill/>
        </p:spPr>
        <p:txBody>
          <a:bodyPr wrap="square" rtlCol="0">
            <a:spAutoFit/>
          </a:bodyPr>
          <a:lstStyle/>
          <a:p>
            <a:r>
              <a:rPr lang="zh-TW" altLang="en-US" sz="2400" dirty="0">
                <a:solidFill>
                  <a:schemeClr val="bg1"/>
                </a:solidFill>
                <a:latin typeface="HGS創英角ﾎﾟｯﾌﾟ体" panose="040B0A00000000000000" pitchFamily="50" charset="-128"/>
                <a:ea typeface="HGS創英角ﾎﾟｯﾌﾟ体" panose="040B0A00000000000000" pitchFamily="50" charset="-128"/>
              </a:rPr>
              <a:t>（中</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１</a:t>
            </a:r>
            <a:r>
              <a:rPr lang="zh-TW" altLang="en-US" sz="2400" dirty="0">
                <a:solidFill>
                  <a:schemeClr val="bg1"/>
                </a:solidFill>
                <a:latin typeface="HGS創英角ﾎﾟｯﾌﾟ体" panose="040B0A00000000000000" pitchFamily="50" charset="-128"/>
                <a:ea typeface="HGS創英角ﾎﾟｯﾌﾟ体" panose="040B0A00000000000000" pitchFamily="50" charset="-128"/>
              </a:rPr>
              <a:t>理科　教科書</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より</a:t>
            </a:r>
            <a:r>
              <a:rPr lang="zh-TW" altLang="en-US" sz="2400" dirty="0">
                <a:solidFill>
                  <a:schemeClr val="bg1"/>
                </a:solidFill>
                <a:latin typeface="HGS創英角ﾎﾟｯﾌﾟ体" panose="040B0A00000000000000" pitchFamily="50" charset="-128"/>
                <a:ea typeface="HGS創英角ﾎﾟｯﾌﾟ体" panose="040B0A00000000000000" pitchFamily="50" charset="-128"/>
              </a:rPr>
              <a:t>）</a:t>
            </a:r>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3" name="図 2" descr="グラフィカル ユーザー インターフェイス, アプリケーション, Word&#10;&#10;自動的に生成された説明">
            <a:extLst>
              <a:ext uri="{FF2B5EF4-FFF2-40B4-BE49-F238E27FC236}">
                <a16:creationId xmlns:a16="http://schemas.microsoft.com/office/drawing/2014/main" id="{C597B164-04CB-103C-86EB-D7D58585BC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18610" y="852182"/>
            <a:ext cx="5225796" cy="5243817"/>
          </a:xfrm>
          <a:prstGeom prst="rect">
            <a:avLst/>
          </a:prstGeom>
          <a:ln>
            <a:noFill/>
          </a:ln>
          <a:extLst>
            <a:ext uri="{53640926-AAD7-44D8-BBD7-CCE9431645EC}">
              <a14:shadowObscured xmlns:a14="http://schemas.microsoft.com/office/drawing/2010/main"/>
            </a:ext>
          </a:extLst>
        </p:spPr>
      </p:pic>
      <p:pic>
        <p:nvPicPr>
          <p:cNvPr id="1026" name="Picture 2" descr="太陽系の中でいちばん密度が低い惑星は？【クイズ】(1/2)｜ウォーカープラス">
            <a:extLst>
              <a:ext uri="{FF2B5EF4-FFF2-40B4-BE49-F238E27FC236}">
                <a16:creationId xmlns:a16="http://schemas.microsoft.com/office/drawing/2014/main" id="{B85E1B30-3B70-F10D-6825-9A0904D9AFA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15369" y="1321416"/>
            <a:ext cx="6458021" cy="430534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4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9BB0536-F474-7D8D-3C5B-75041A2753E1}"/>
              </a:ext>
            </a:extLst>
          </p:cNvPr>
          <p:cNvSpPr txBox="1"/>
          <p:nvPr/>
        </p:nvSpPr>
        <p:spPr>
          <a:xfrm>
            <a:off x="916052" y="3429000"/>
            <a:ext cx="3386665" cy="707886"/>
          </a:xfrm>
          <a:prstGeom prst="rect">
            <a:avLst/>
          </a:prstGeom>
          <a:noFill/>
        </p:spPr>
        <p:txBody>
          <a:bodyPr wrap="square" rtlCol="0">
            <a:spAutoFit/>
          </a:bodyPr>
          <a:lstStyle/>
          <a:p>
            <a:r>
              <a:rPr lang="ja-JP" altLang="en-US" sz="4000" dirty="0">
                <a:solidFill>
                  <a:srgbClr val="FFFF00"/>
                </a:solidFill>
                <a:latin typeface="HGS創英角ﾎﾟｯﾌﾟ体" panose="040B0A00000000000000" pitchFamily="50" charset="-128"/>
                <a:ea typeface="HGS創英角ﾎﾟｯﾌﾟ体" panose="040B0A00000000000000" pitchFamily="50" charset="-128"/>
              </a:rPr>
              <a:t>微分・積分学</a:t>
            </a:r>
            <a:endParaRPr kumimoji="1" lang="ja-JP" altLang="en-US" sz="40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4" name="テキスト ボックス 3">
            <a:extLst>
              <a:ext uri="{FF2B5EF4-FFF2-40B4-BE49-F238E27FC236}">
                <a16:creationId xmlns:a16="http://schemas.microsoft.com/office/drawing/2014/main" id="{F19C0F7F-F3B0-CFCC-FFB3-0EE65A1CCBED}"/>
              </a:ext>
            </a:extLst>
          </p:cNvPr>
          <p:cNvSpPr txBox="1"/>
          <p:nvPr/>
        </p:nvSpPr>
        <p:spPr>
          <a:xfrm>
            <a:off x="5493319" y="3429000"/>
            <a:ext cx="3654966" cy="1200329"/>
          </a:xfrm>
          <a:prstGeom prst="rect">
            <a:avLst/>
          </a:prstGeom>
          <a:noFill/>
        </p:spPr>
        <p:txBody>
          <a:bodyPr wrap="square" rtlCol="0">
            <a:spAutoFit/>
          </a:bodyPr>
          <a:lstStyle/>
          <a:p>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ニュートンの</a:t>
            </a:r>
            <a:endParaRPr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3600" dirty="0">
                <a:solidFill>
                  <a:srgbClr val="FFFF00"/>
                </a:solidFill>
                <a:latin typeface="HGS創英角ﾎﾟｯﾌﾟ体" panose="040B0A00000000000000" pitchFamily="50" charset="-128"/>
                <a:ea typeface="HGS創英角ﾎﾟｯﾌﾟ体" panose="040B0A00000000000000" pitchFamily="50" charset="-128"/>
              </a:rPr>
              <a:t>　　運動方程式</a:t>
            </a:r>
            <a:endParaRPr kumimoji="1" lang="ja-JP" altLang="en-US" sz="36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7F9EDACA-8C79-F2CF-F025-B42185DC0790}"/>
              </a:ext>
            </a:extLst>
          </p:cNvPr>
          <p:cNvSpPr txBox="1"/>
          <p:nvPr/>
        </p:nvSpPr>
        <p:spPr>
          <a:xfrm>
            <a:off x="921219" y="4758266"/>
            <a:ext cx="3962475" cy="707886"/>
          </a:xfrm>
          <a:prstGeom prst="rect">
            <a:avLst/>
          </a:prstGeom>
          <a:noFill/>
        </p:spPr>
        <p:txBody>
          <a:bodyPr wrap="square" rtlCol="0">
            <a:spAutoFit/>
          </a:bodyPr>
          <a:lstStyle/>
          <a:p>
            <a:r>
              <a:rPr kumimoji="1" lang="ja-JP" altLang="en-US" sz="4000" dirty="0">
                <a:solidFill>
                  <a:srgbClr val="FFFF00"/>
                </a:solidFill>
                <a:latin typeface="HGS創英角ﾎﾟｯﾌﾟ体" panose="040B0A00000000000000" pitchFamily="50" charset="-128"/>
                <a:ea typeface="HGS創英角ﾎﾟｯﾌﾟ体" panose="040B0A00000000000000" pitchFamily="50" charset="-128"/>
              </a:rPr>
              <a:t>ニュートン力学</a:t>
            </a:r>
          </a:p>
        </p:txBody>
      </p:sp>
      <p:pic>
        <p:nvPicPr>
          <p:cNvPr id="6" name="図 5" descr="PPT - 運動制御工学 PowerPoint Presentation, free download - ID:3335004">
            <a:extLst>
              <a:ext uri="{FF2B5EF4-FFF2-40B4-BE49-F238E27FC236}">
                <a16:creationId xmlns:a16="http://schemas.microsoft.com/office/drawing/2014/main" id="{649C52B9-A912-7B06-9F40-1D31C445A0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747087" y="4758266"/>
            <a:ext cx="3022731" cy="1189379"/>
          </a:xfrm>
          <a:prstGeom prst="rect">
            <a:avLst/>
          </a:prstGeom>
          <a:noFill/>
          <a:ln>
            <a:solidFill>
              <a:schemeClr val="tx1"/>
            </a:solidFill>
          </a:ln>
          <a:extLst>
            <a:ext uri="{53640926-AAD7-44D8-BBD7-CCE9431645EC}">
              <a14:shadowObscured xmlns:a14="http://schemas.microsoft.com/office/drawing/2010/main"/>
            </a:ext>
          </a:extLst>
        </p:spPr>
      </p:pic>
      <p:pic>
        <p:nvPicPr>
          <p:cNvPr id="7" name="図 6" descr="大砲の弾道計算 イラスト">
            <a:extLst>
              <a:ext uri="{FF2B5EF4-FFF2-40B4-BE49-F238E27FC236}">
                <a16:creationId xmlns:a16="http://schemas.microsoft.com/office/drawing/2014/main" id="{26C1008E-202C-1206-2687-6A8BC9CA211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04800" y="314093"/>
            <a:ext cx="7995834" cy="2683107"/>
          </a:xfrm>
          <a:prstGeom prst="rect">
            <a:avLst/>
          </a:prstGeom>
          <a:noFill/>
          <a:ln>
            <a:noFill/>
          </a:ln>
        </p:spPr>
      </p:pic>
      <p:pic>
        <p:nvPicPr>
          <p:cNvPr id="1030" name="Picture 6">
            <a:extLst>
              <a:ext uri="{FF2B5EF4-FFF2-40B4-BE49-F238E27FC236}">
                <a16:creationId xmlns:a16="http://schemas.microsoft.com/office/drawing/2014/main" id="{A25296E2-3683-46F8-B658-90D25096972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9633211" y="3483564"/>
            <a:ext cx="2483092" cy="2472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太陽系の中でいちばん密度が低い惑星は？【クイズ】(1/2)｜ウォーカープラス">
            <a:extLst>
              <a:ext uri="{FF2B5EF4-FFF2-40B4-BE49-F238E27FC236}">
                <a16:creationId xmlns:a16="http://schemas.microsoft.com/office/drawing/2014/main" id="{FBF20F57-6618-094E-C0C8-67D3976075B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697638" y="1018553"/>
            <a:ext cx="3422264" cy="228151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73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C9985-0E75-ACA5-F99C-0DEBB558BB1F}"/>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9AE123C-FCEE-41C0-090D-33FB0CB866FD}"/>
              </a:ext>
            </a:extLst>
          </p:cNvPr>
          <p:cNvSpPr txBox="1"/>
          <p:nvPr/>
        </p:nvSpPr>
        <p:spPr>
          <a:xfrm>
            <a:off x="3472009" y="2732037"/>
            <a:ext cx="5756658" cy="1015663"/>
          </a:xfrm>
          <a:prstGeom prst="rect">
            <a:avLst/>
          </a:prstGeom>
          <a:noFill/>
        </p:spPr>
        <p:txBody>
          <a:bodyPr wrap="square" rtlCol="0">
            <a:spAutoFit/>
          </a:bodyPr>
          <a:lstStyle/>
          <a:p>
            <a:r>
              <a:rPr kumimoji="1" lang="ja-JP" altLang="en-US" sz="6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ちなみに・・・</a:t>
            </a:r>
          </a:p>
        </p:txBody>
      </p:sp>
    </p:spTree>
    <p:extLst>
      <p:ext uri="{BB962C8B-B14F-4D97-AF65-F5344CB8AC3E}">
        <p14:creationId xmlns:p14="http://schemas.microsoft.com/office/powerpoint/2010/main" val="354883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これまでブラックホールだと思われていたものは「ブラックホールのように見えるが実は異なる存在」である可能性 - GIGAZINE">
            <a:extLst>
              <a:ext uri="{FF2B5EF4-FFF2-40B4-BE49-F238E27FC236}">
                <a16:creationId xmlns:a16="http://schemas.microsoft.com/office/drawing/2014/main" id="{CAB92901-44D9-F921-DC20-7BD92B824F33}"/>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12198743" cy="6858000"/>
          </a:xfrm>
          <a:prstGeom prst="rect">
            <a:avLst/>
          </a:prstGeom>
          <a:noFill/>
          <a:ln>
            <a:noFill/>
          </a:ln>
        </p:spPr>
      </p:pic>
      <p:sp>
        <p:nvSpPr>
          <p:cNvPr id="4" name="テキスト ボックス 3">
            <a:extLst>
              <a:ext uri="{FF2B5EF4-FFF2-40B4-BE49-F238E27FC236}">
                <a16:creationId xmlns:a16="http://schemas.microsoft.com/office/drawing/2014/main" id="{C748599B-6CA1-081E-7F41-BE1E4511937E}"/>
              </a:ext>
            </a:extLst>
          </p:cNvPr>
          <p:cNvSpPr txBox="1"/>
          <p:nvPr/>
        </p:nvSpPr>
        <p:spPr>
          <a:xfrm>
            <a:off x="7688409" y="6067904"/>
            <a:ext cx="4250266" cy="541867"/>
          </a:xfrm>
          <a:prstGeom prst="rect">
            <a:avLst/>
          </a:prstGeom>
          <a:noFill/>
        </p:spPr>
        <p:txBody>
          <a:bodyPr wrap="square" rtlCol="0">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ブラックホールの想像図</a:t>
            </a:r>
          </a:p>
        </p:txBody>
      </p:sp>
    </p:spTree>
    <p:extLst>
      <p:ext uri="{BB962C8B-B14F-4D97-AF65-F5344CB8AC3E}">
        <p14:creationId xmlns:p14="http://schemas.microsoft.com/office/powerpoint/2010/main" val="268986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4555E48-D21E-A962-DCD3-91C86729108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04991" y="253999"/>
            <a:ext cx="3448565" cy="50254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レタリング対ロゴタイプ競争や白い背景で隔離のゲームバトルのタイポグラフィ図セットに爆発の戦いや漫画のスタイルのフォントで記号 v s 対対ベクトル - アイコンのロイヤリティフリーベクトルアート">
            <a:extLst>
              <a:ext uri="{FF2B5EF4-FFF2-40B4-BE49-F238E27FC236}">
                <a16:creationId xmlns:a16="http://schemas.microsoft.com/office/drawing/2014/main" id="{D9C75617-C688-EF7B-3FD6-58FD7DFA992D}"/>
              </a:ext>
            </a:extLst>
          </p:cNvPr>
          <p:cNvPicPr>
            <a:picLocks noChangeAspect="1" noChangeArrowheads="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140746" y="2116666"/>
            <a:ext cx="1806823" cy="1710376"/>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微積物理で唯一暗記すべき式『運動方程式』について | 黒猫の高校物理">
            <a:extLst>
              <a:ext uri="{FF2B5EF4-FFF2-40B4-BE49-F238E27FC236}">
                <a16:creationId xmlns:a16="http://schemas.microsoft.com/office/drawing/2014/main" id="{83C66799-C887-CEF2-506A-DFED01E3B6A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6044158" y="3827043"/>
            <a:ext cx="2803915" cy="1452427"/>
          </a:xfrm>
          <a:prstGeom prst="rect">
            <a:avLst/>
          </a:prstGeom>
          <a:noFill/>
          <a:ln>
            <a:solidFill>
              <a:schemeClr val="tx1"/>
            </a:solidFill>
          </a:ln>
          <a:extLst>
            <a:ext uri="{53640926-AAD7-44D8-BBD7-CCE9431645EC}">
              <a14:shadowObscured xmlns:a14="http://schemas.microsoft.com/office/drawing/2010/main"/>
            </a:ext>
          </a:extLst>
        </p:spPr>
      </p:pic>
      <p:sp>
        <p:nvSpPr>
          <p:cNvPr id="9" name="テキスト ボックス 8">
            <a:extLst>
              <a:ext uri="{FF2B5EF4-FFF2-40B4-BE49-F238E27FC236}">
                <a16:creationId xmlns:a16="http://schemas.microsoft.com/office/drawing/2014/main" id="{398CA3AE-0B06-9348-152E-1BF49799909D}"/>
              </a:ext>
            </a:extLst>
          </p:cNvPr>
          <p:cNvSpPr txBox="1"/>
          <p:nvPr/>
        </p:nvSpPr>
        <p:spPr>
          <a:xfrm>
            <a:off x="8354574" y="5403672"/>
            <a:ext cx="344856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rPr>
              <a:t>ゴットフリート・</a:t>
            </a:r>
            <a:endParaRPr kumimoji="1" lang="en-US" altLang="ja-JP"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white"/>
                </a:solidFill>
                <a:latin typeface="HGP創英角ﾎﾟｯﾌﾟ体" panose="040B0A00000000000000" pitchFamily="50" charset="-128"/>
                <a:ea typeface="HGP創英角ﾎﾟｯﾌﾟ体" panose="040B0A00000000000000" pitchFamily="50" charset="-128"/>
              </a:rPr>
              <a:t>　　</a:t>
            </a:r>
            <a:r>
              <a:rPr kumimoji="1" lang="ja-JP" altLang="en-US"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rPr>
              <a:t>ライプニッツ</a:t>
            </a:r>
            <a:endParaRPr kumimoji="1" lang="en-US" altLang="ja-JP"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endParaRPr>
          </a:p>
        </p:txBody>
      </p:sp>
      <p:grpSp>
        <p:nvGrpSpPr>
          <p:cNvPr id="10" name="グループ化 9">
            <a:extLst>
              <a:ext uri="{FF2B5EF4-FFF2-40B4-BE49-F238E27FC236}">
                <a16:creationId xmlns:a16="http://schemas.microsoft.com/office/drawing/2014/main" id="{CCF81F03-BBAC-F095-DE5D-E2019E60EF09}"/>
              </a:ext>
            </a:extLst>
          </p:cNvPr>
          <p:cNvGrpSpPr/>
          <p:nvPr/>
        </p:nvGrpSpPr>
        <p:grpSpPr>
          <a:xfrm>
            <a:off x="538444" y="253999"/>
            <a:ext cx="3576356" cy="6350002"/>
            <a:chOff x="538444" y="253999"/>
            <a:chExt cx="3576356" cy="6350002"/>
          </a:xfrm>
        </p:grpSpPr>
        <p:pic>
          <p:nvPicPr>
            <p:cNvPr id="4" name="図 3" descr="undefined">
              <a:extLst>
                <a:ext uri="{FF2B5EF4-FFF2-40B4-BE49-F238E27FC236}">
                  <a16:creationId xmlns:a16="http://schemas.microsoft.com/office/drawing/2014/main" id="{836F6603-5034-8B1C-6B7A-B1B3A694DA7C}"/>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8444" y="253999"/>
              <a:ext cx="3576356" cy="5025473"/>
            </a:xfrm>
            <a:prstGeom prst="rect">
              <a:avLst/>
            </a:prstGeom>
            <a:noFill/>
            <a:ln>
              <a:noFill/>
            </a:ln>
          </p:spPr>
        </p:pic>
        <p:sp>
          <p:nvSpPr>
            <p:cNvPr id="8" name="テキスト ボックス 7">
              <a:extLst>
                <a:ext uri="{FF2B5EF4-FFF2-40B4-BE49-F238E27FC236}">
                  <a16:creationId xmlns:a16="http://schemas.microsoft.com/office/drawing/2014/main" id="{AD495D23-38A1-3B3A-F272-14A5B7D12841}"/>
                </a:ext>
              </a:extLst>
            </p:cNvPr>
            <p:cNvSpPr txBox="1"/>
            <p:nvPr/>
          </p:nvSpPr>
          <p:spPr>
            <a:xfrm>
              <a:off x="877692" y="5403672"/>
              <a:ext cx="318415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rPr>
                <a:t>アイザック・</a:t>
              </a:r>
              <a:endParaRPr kumimoji="1" lang="en-US" altLang="ja-JP"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rPr>
                <a:t>　　　ニュートン</a:t>
              </a:r>
              <a:endParaRPr kumimoji="1" lang="en-US" altLang="ja-JP" sz="3600" b="0" i="0" u="none" strike="noStrike" kern="1200" cap="none" spc="0" normalizeH="0" baseline="0" noProof="0" dirty="0">
                <a:ln>
                  <a:noFill/>
                </a:ln>
                <a:solidFill>
                  <a:prstClr val="white"/>
                </a:solidFill>
                <a:effectLst/>
                <a:uLnTx/>
                <a:uFillTx/>
                <a:latin typeface="HGP創英角ﾎﾟｯﾌﾟ体" panose="040B0A00000000000000" pitchFamily="50" charset="-128"/>
                <a:ea typeface="HGP創英角ﾎﾟｯﾌﾟ体" panose="040B0A00000000000000" pitchFamily="50" charset="-128"/>
              </a:endParaRPr>
            </a:p>
          </p:txBody>
        </p:sp>
      </p:grpSp>
      <p:pic>
        <p:nvPicPr>
          <p:cNvPr id="5" name="図 4" descr="PPT - 運動制御工学 PowerPoint Presentation, free download - ID:3335004">
            <a:extLst>
              <a:ext uri="{FF2B5EF4-FFF2-40B4-BE49-F238E27FC236}">
                <a16:creationId xmlns:a16="http://schemas.microsoft.com/office/drawing/2014/main" id="{07BE5DF4-8A4E-9283-497E-F4C9D8CD91E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3658468" y="666791"/>
            <a:ext cx="3022731" cy="1189379"/>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5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2D364-8233-6C0F-0BED-CBA7008ECAC9}"/>
            </a:ext>
          </a:extLst>
        </p:cNvPr>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8D9A28FA-10BA-C851-80CA-4275A8AA041A}"/>
              </a:ext>
            </a:extLst>
          </p:cNvPr>
          <p:cNvGrpSpPr/>
          <p:nvPr/>
        </p:nvGrpSpPr>
        <p:grpSpPr>
          <a:xfrm>
            <a:off x="4965879" y="105183"/>
            <a:ext cx="7106912" cy="6647633"/>
            <a:chOff x="3640667" y="1434137"/>
            <a:chExt cx="4513262" cy="4221596"/>
          </a:xfrm>
        </p:grpSpPr>
        <p:grpSp>
          <p:nvGrpSpPr>
            <p:cNvPr id="3" name="グループ化 2">
              <a:extLst>
                <a:ext uri="{FF2B5EF4-FFF2-40B4-BE49-F238E27FC236}">
                  <a16:creationId xmlns:a16="http://schemas.microsoft.com/office/drawing/2014/main" id="{723D211E-7E78-4C4A-6157-323D29465020}"/>
                </a:ext>
              </a:extLst>
            </p:cNvPr>
            <p:cNvGrpSpPr/>
            <p:nvPr/>
          </p:nvGrpSpPr>
          <p:grpSpPr>
            <a:xfrm>
              <a:off x="4038071" y="1526751"/>
              <a:ext cx="4115858" cy="3804497"/>
              <a:chOff x="0" y="0"/>
              <a:chExt cx="1783691" cy="1719381"/>
            </a:xfrm>
          </p:grpSpPr>
          <p:pic>
            <p:nvPicPr>
              <p:cNvPr id="4" name="図 3" descr="ダイアグラム&#10;&#10;中程度の精度で自動的に生成された説明">
                <a:extLst>
                  <a:ext uri="{FF2B5EF4-FFF2-40B4-BE49-F238E27FC236}">
                    <a16:creationId xmlns:a16="http://schemas.microsoft.com/office/drawing/2014/main" id="{EAE948B2-D28F-4F10-9511-DFC61F6B7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119181"/>
                <a:ext cx="1630680" cy="1600200"/>
              </a:xfrm>
              <a:prstGeom prst="rect">
                <a:avLst/>
              </a:prstGeom>
              <a:noFill/>
              <a:ln>
                <a:noFill/>
              </a:ln>
              <a:extLst>
                <a:ext uri="{53640926-AAD7-44D8-BBD7-CCE9431645EC}">
                  <a14:shadowObscured xmlns:a14="http://schemas.microsoft.com/office/drawing/2010/main"/>
                </a:ext>
              </a:extLst>
            </p:spPr>
          </p:pic>
          <p:sp>
            <p:nvSpPr>
              <p:cNvPr id="7" name="正方形/長方形 6">
                <a:extLst>
                  <a:ext uri="{FF2B5EF4-FFF2-40B4-BE49-F238E27FC236}">
                    <a16:creationId xmlns:a16="http://schemas.microsoft.com/office/drawing/2014/main" id="{4263FBAF-0012-9E8F-3727-D111C7D50683}"/>
                  </a:ext>
                </a:extLst>
              </p:cNvPr>
              <p:cNvSpPr/>
              <p:nvPr/>
            </p:nvSpPr>
            <p:spPr>
              <a:xfrm rot="18684630">
                <a:off x="-110490" y="122991"/>
                <a:ext cx="489671" cy="243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正方形/長方形 7">
                <a:extLst>
                  <a:ext uri="{FF2B5EF4-FFF2-40B4-BE49-F238E27FC236}">
                    <a16:creationId xmlns:a16="http://schemas.microsoft.com/office/drawing/2014/main" id="{14F9251D-1992-28EE-C835-0D07C88258D4}"/>
                  </a:ext>
                </a:extLst>
              </p:cNvPr>
              <p:cNvSpPr/>
              <p:nvPr/>
            </p:nvSpPr>
            <p:spPr>
              <a:xfrm rot="18684630">
                <a:off x="1398905" y="-63064"/>
                <a:ext cx="185168" cy="5844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9" name="フレーム 8">
              <a:extLst>
                <a:ext uri="{FF2B5EF4-FFF2-40B4-BE49-F238E27FC236}">
                  <a16:creationId xmlns:a16="http://schemas.microsoft.com/office/drawing/2014/main" id="{C88B4B83-769F-D767-F97B-9EFF0B76884C}"/>
                </a:ext>
              </a:extLst>
            </p:cNvPr>
            <p:cNvSpPr/>
            <p:nvPr/>
          </p:nvSpPr>
          <p:spPr>
            <a:xfrm>
              <a:off x="3640667" y="1434137"/>
              <a:ext cx="4480198" cy="4221596"/>
            </a:xfrm>
            <a:prstGeom prst="frame">
              <a:avLst>
                <a:gd name="adj1" fmla="val 9227"/>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2050" name="Picture 2" descr="三田所蔵 貴重書：ニュートン『自然哲学の数学的諸原理』 | 慶應義塾大学メディアセンター">
            <a:extLst>
              <a:ext uri="{FF2B5EF4-FFF2-40B4-BE49-F238E27FC236}">
                <a16:creationId xmlns:a16="http://schemas.microsoft.com/office/drawing/2014/main" id="{3BD8B771-F60E-FCDE-5A35-98622AB8D66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0782" y="666282"/>
            <a:ext cx="3689919" cy="4809194"/>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56DD7470-2D67-E03C-4C93-17BAC18E5D05}"/>
              </a:ext>
            </a:extLst>
          </p:cNvPr>
          <p:cNvSpPr txBox="1"/>
          <p:nvPr/>
        </p:nvSpPr>
        <p:spPr>
          <a:xfrm>
            <a:off x="1344797" y="5721367"/>
            <a:ext cx="2695189" cy="520491"/>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プリンキピア</a:t>
            </a:r>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5196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1D3A9-C120-D3C8-C5BF-444742A7755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8F9593E-74A8-388A-E825-449F0B0DAD0F}"/>
              </a:ext>
            </a:extLst>
          </p:cNvPr>
          <p:cNvSpPr txBox="1"/>
          <p:nvPr/>
        </p:nvSpPr>
        <p:spPr>
          <a:xfrm>
            <a:off x="3472009" y="2732037"/>
            <a:ext cx="5756658" cy="1015663"/>
          </a:xfrm>
          <a:prstGeom prst="rect">
            <a:avLst/>
          </a:prstGeom>
          <a:noFill/>
        </p:spPr>
        <p:txBody>
          <a:bodyPr wrap="square" rtlCol="0">
            <a:spAutoFit/>
          </a:bodyPr>
          <a:lstStyle/>
          <a:p>
            <a:r>
              <a:rPr kumimoji="1" lang="ja-JP" altLang="en-US" sz="6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ちなみに・・・</a:t>
            </a:r>
          </a:p>
        </p:txBody>
      </p:sp>
    </p:spTree>
    <p:extLst>
      <p:ext uri="{BB962C8B-B14F-4D97-AF65-F5344CB8AC3E}">
        <p14:creationId xmlns:p14="http://schemas.microsoft.com/office/powerpoint/2010/main" val="366670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FDB56-7C06-2F6C-2057-33894FCDB98C}"/>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E7B82C-371B-91CD-B5AF-7206758A8124}"/>
              </a:ext>
            </a:extLst>
          </p:cNvPr>
          <p:cNvSpPr txBox="1"/>
          <p:nvPr/>
        </p:nvSpPr>
        <p:spPr>
          <a:xfrm>
            <a:off x="733966" y="320287"/>
            <a:ext cx="6492502" cy="3539430"/>
          </a:xfrm>
          <a:prstGeom prst="rect">
            <a:avLst/>
          </a:prstGeom>
          <a:noFill/>
        </p:spPr>
        <p:txBody>
          <a:bodyPr wrap="square" rtlCol="0">
            <a:spAutoFit/>
          </a:bodyPr>
          <a:lstStyle/>
          <a:p>
            <a:pPr algn="ctr"/>
            <a:r>
              <a:rPr kumimoji="1" lang="ja-JP" altLang="en-US" sz="6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ニュートン</a:t>
            </a:r>
            <a:endParaRPr kumimoji="1" lang="en-US" altLang="ja-JP" sz="6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6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「奇跡の年」</a:t>
            </a:r>
            <a:endParaRPr kumimoji="1" lang="en-US" altLang="ja-JP" sz="6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endParaRPr>
          </a:p>
          <a:p>
            <a:pPr algn="ctr"/>
            <a:endParaRPr lang="en-US" altLang="ja-JP" sz="32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endParaRPr>
          </a:p>
          <a:p>
            <a:pPr algn="ctr"/>
            <a:r>
              <a:rPr kumimoji="1" lang="en-US" altLang="ja-JP" sz="4000" dirty="0">
                <a:solidFill>
                  <a:srgbClr val="FF0000"/>
                </a:solidFill>
                <a:latin typeface="HGS創英角ﾎﾟｯﾌﾟ体" panose="040B0A00000000000000" pitchFamily="50" charset="-128"/>
                <a:ea typeface="HGS創英角ﾎﾟｯﾌﾟ体" panose="040B0A00000000000000" pitchFamily="50" charset="-128"/>
              </a:rPr>
              <a:t>1665</a:t>
            </a:r>
            <a:r>
              <a:rPr kumimoji="1" lang="ja-JP" altLang="en-US" sz="4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年</a:t>
            </a:r>
            <a:r>
              <a:rPr kumimoji="1" lang="en-US" altLang="ja-JP" sz="4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6</a:t>
            </a:r>
            <a:r>
              <a:rPr kumimoji="1" lang="ja-JP" altLang="en-US" sz="4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月～</a:t>
            </a:r>
            <a:r>
              <a:rPr kumimoji="1" lang="en-US" altLang="ja-JP" sz="4000" dirty="0">
                <a:solidFill>
                  <a:srgbClr val="FF0000"/>
                </a:solidFill>
                <a:latin typeface="HGS創英角ﾎﾟｯﾌﾟ体" panose="040B0A00000000000000" pitchFamily="50" charset="-128"/>
                <a:ea typeface="HGS創英角ﾎﾟｯﾌﾟ体" panose="040B0A00000000000000" pitchFamily="50" charset="-128"/>
              </a:rPr>
              <a:t>1667</a:t>
            </a:r>
            <a:r>
              <a:rPr kumimoji="1" lang="ja-JP" altLang="en-US" sz="4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年</a:t>
            </a:r>
            <a:r>
              <a:rPr kumimoji="1" lang="en-US" altLang="ja-JP" sz="4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3</a:t>
            </a:r>
            <a:r>
              <a:rPr kumimoji="1" lang="ja-JP" altLang="en-US" sz="4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月</a:t>
            </a:r>
            <a:endParaRPr kumimoji="1" lang="en-US" altLang="ja-JP" sz="4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sz="32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　 （ニュートン２０代）</a:t>
            </a:r>
          </a:p>
        </p:txBody>
      </p:sp>
      <p:sp>
        <p:nvSpPr>
          <p:cNvPr id="2" name="テキスト ボックス 1">
            <a:extLst>
              <a:ext uri="{FF2B5EF4-FFF2-40B4-BE49-F238E27FC236}">
                <a16:creationId xmlns:a16="http://schemas.microsoft.com/office/drawing/2014/main" id="{EB7CF0C5-17D7-00F6-989A-9D2B5D52FF7A}"/>
              </a:ext>
            </a:extLst>
          </p:cNvPr>
          <p:cNvSpPr txBox="1"/>
          <p:nvPr/>
        </p:nvSpPr>
        <p:spPr>
          <a:xfrm>
            <a:off x="449953" y="4225874"/>
            <a:ext cx="3530264" cy="1015663"/>
          </a:xfrm>
          <a:prstGeom prst="rect">
            <a:avLst/>
          </a:prstGeom>
          <a:noFill/>
        </p:spPr>
        <p:txBody>
          <a:bodyPr wrap="square" rtlCol="0">
            <a:spAutoFit/>
          </a:bodyPr>
          <a:lstStyle/>
          <a:p>
            <a:r>
              <a:rPr kumimoji="1" lang="ja-JP" altLang="en-US" sz="6000" dirty="0">
                <a:solidFill>
                  <a:srgbClr val="FFFF00"/>
                </a:solidFill>
                <a:latin typeface="HGS創英角ﾎﾟｯﾌﾟ体" panose="040B0A00000000000000" pitchFamily="50" charset="-128"/>
                <a:ea typeface="HGS創英角ﾎﾟｯﾌﾟ体" panose="040B0A00000000000000" pitchFamily="50" charset="-128"/>
              </a:rPr>
              <a:t>万有引力</a:t>
            </a:r>
            <a:endParaRPr kumimoji="1" lang="ja-JP" altLang="en-US" sz="32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A875FBB5-1859-B79D-06A2-E9962983D0D8}"/>
              </a:ext>
            </a:extLst>
          </p:cNvPr>
          <p:cNvSpPr txBox="1"/>
          <p:nvPr/>
        </p:nvSpPr>
        <p:spPr>
          <a:xfrm>
            <a:off x="4283304" y="4289776"/>
            <a:ext cx="4952664" cy="1015663"/>
          </a:xfrm>
          <a:prstGeom prst="rect">
            <a:avLst/>
          </a:prstGeom>
          <a:noFill/>
        </p:spPr>
        <p:txBody>
          <a:bodyPr wrap="square" rtlCol="0">
            <a:spAutoFit/>
          </a:bodyPr>
          <a:lstStyle/>
          <a:p>
            <a:r>
              <a:rPr kumimoji="1" lang="ja-JP" altLang="en-US" sz="6000" dirty="0">
                <a:solidFill>
                  <a:srgbClr val="FFFF00"/>
                </a:solidFill>
                <a:latin typeface="HGP創英角ﾎﾟｯﾌﾟ体" panose="040B0A00000000000000" pitchFamily="50" charset="-128"/>
                <a:ea typeface="HGP創英角ﾎﾟｯﾌﾟ体" panose="040B0A00000000000000" pitchFamily="50" charset="-128"/>
              </a:rPr>
              <a:t>微分・積分学</a:t>
            </a:r>
            <a:endParaRPr kumimoji="1" lang="ja-JP" altLang="en-US" sz="3200" dirty="0">
              <a:solidFill>
                <a:srgbClr val="FFFF00"/>
              </a:solidFill>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746822CB-425E-8025-6B90-189CBEC0C7A8}"/>
              </a:ext>
            </a:extLst>
          </p:cNvPr>
          <p:cNvSpPr txBox="1"/>
          <p:nvPr/>
        </p:nvSpPr>
        <p:spPr>
          <a:xfrm>
            <a:off x="3576170" y="5607694"/>
            <a:ext cx="5437475" cy="830997"/>
          </a:xfrm>
          <a:prstGeom prst="rect">
            <a:avLst/>
          </a:prstGeom>
          <a:noFill/>
        </p:spPr>
        <p:txBody>
          <a:bodyPr wrap="square" rtlCol="0">
            <a:spAutoFit/>
          </a:bodyPr>
          <a:lstStyle/>
          <a:p>
            <a:r>
              <a:rPr kumimoji="1" lang="ja-JP" altLang="en-US" sz="4800" dirty="0">
                <a:solidFill>
                  <a:srgbClr val="FFFF00"/>
                </a:solidFill>
                <a:latin typeface="HGP創英角ﾎﾟｯﾌﾟ体" panose="040B0A00000000000000" pitchFamily="50" charset="-128"/>
                <a:ea typeface="HGP創英角ﾎﾟｯﾌﾟ体" panose="040B0A00000000000000" pitchFamily="50" charset="-128"/>
              </a:rPr>
              <a:t>光のスペクトル</a:t>
            </a:r>
            <a:r>
              <a:rPr lang="ja-JP" altLang="en-US" sz="4800" dirty="0">
                <a:solidFill>
                  <a:srgbClr val="FFFF00"/>
                </a:solidFill>
                <a:latin typeface="HGP創英角ﾎﾟｯﾌﾟ体" panose="040B0A00000000000000" pitchFamily="50" charset="-128"/>
                <a:ea typeface="HGP創英角ﾎﾟｯﾌﾟ体" panose="040B0A00000000000000" pitchFamily="50" charset="-128"/>
              </a:rPr>
              <a:t>分解</a:t>
            </a:r>
            <a:endParaRPr kumimoji="1" lang="ja-JP" altLang="en-US" sz="4800" dirty="0">
              <a:solidFill>
                <a:srgbClr val="FFFF00"/>
              </a:solidFill>
              <a:latin typeface="HGP創英角ﾎﾟｯﾌﾟ体" panose="040B0A00000000000000" pitchFamily="50" charset="-128"/>
              <a:ea typeface="HGP創英角ﾎﾟｯﾌﾟ体" panose="040B0A00000000000000" pitchFamily="50" charset="-128"/>
            </a:endParaRPr>
          </a:p>
        </p:txBody>
      </p:sp>
      <p:pic>
        <p:nvPicPr>
          <p:cNvPr id="3074" name="Picture 2" descr="メガネレンズのプリズムとは | EYE CARE SYSTEM 綱島のメガネ">
            <a:extLst>
              <a:ext uri="{FF2B5EF4-FFF2-40B4-BE49-F238E27FC236}">
                <a16:creationId xmlns:a16="http://schemas.microsoft.com/office/drawing/2014/main" id="{21F8B5F9-742F-8F0F-30AB-1BDB39A78BC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13645" y="5075051"/>
            <a:ext cx="2973388" cy="156966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undefined">
            <a:extLst>
              <a:ext uri="{FF2B5EF4-FFF2-40B4-BE49-F238E27FC236}">
                <a16:creationId xmlns:a16="http://schemas.microsoft.com/office/drawing/2014/main" id="{D17C92AA-9261-EE5C-BEC6-32D6A28C41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bwMode="auto">
          <a:xfrm>
            <a:off x="7911628" y="213289"/>
            <a:ext cx="3341066" cy="3742266"/>
          </a:xfrm>
          <a:prstGeom prst="rect">
            <a:avLst/>
          </a:prstGeom>
          <a:noFill/>
          <a:ln>
            <a:noFill/>
          </a:ln>
        </p:spPr>
      </p:pic>
    </p:spTree>
    <p:extLst>
      <p:ext uri="{BB962C8B-B14F-4D97-AF65-F5344CB8AC3E}">
        <p14:creationId xmlns:p14="http://schemas.microsoft.com/office/powerpoint/2010/main" val="66668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07EED-0736-72F4-C050-AC1EA3FE7CC2}"/>
            </a:ext>
          </a:extLst>
        </p:cNvPr>
        <p:cNvGrpSpPr/>
        <p:nvPr/>
      </p:nvGrpSpPr>
      <p:grpSpPr>
        <a:xfrm>
          <a:off x="0" y="0"/>
          <a:ext cx="0" cy="0"/>
          <a:chOff x="0" y="0"/>
          <a:chExt cx="0" cy="0"/>
        </a:xfrm>
      </p:grpSpPr>
      <p:pic>
        <p:nvPicPr>
          <p:cNvPr id="2" name="図 1" descr="アインシュタインの「天才脳」を研究して判明、常人との3つの違いとは？ | 「天才脳と子育て」の真実 | ダイヤモンド・オンライン">
            <a:extLst>
              <a:ext uri="{FF2B5EF4-FFF2-40B4-BE49-F238E27FC236}">
                <a16:creationId xmlns:a16="http://schemas.microsoft.com/office/drawing/2014/main" id="{20359173-AAC6-7C74-F2CE-D149ACCB3FF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97354" y="0"/>
            <a:ext cx="4712509" cy="6762694"/>
          </a:xfrm>
          <a:prstGeom prst="rect">
            <a:avLst/>
          </a:prstGeom>
          <a:noFill/>
          <a:ln>
            <a:noFill/>
          </a:ln>
        </p:spPr>
      </p:pic>
      <p:sp>
        <p:nvSpPr>
          <p:cNvPr id="4" name="テキスト ボックス 3">
            <a:extLst>
              <a:ext uri="{FF2B5EF4-FFF2-40B4-BE49-F238E27FC236}">
                <a16:creationId xmlns:a16="http://schemas.microsoft.com/office/drawing/2014/main" id="{ECE1BA27-8F13-619D-A11E-3CE0D759AEE2}"/>
              </a:ext>
            </a:extLst>
          </p:cNvPr>
          <p:cNvSpPr txBox="1"/>
          <p:nvPr/>
        </p:nvSpPr>
        <p:spPr>
          <a:xfrm>
            <a:off x="220131" y="225904"/>
            <a:ext cx="4977223" cy="3785652"/>
          </a:xfrm>
          <a:prstGeom prst="rect">
            <a:avLst/>
          </a:prstGeom>
          <a:noFill/>
        </p:spPr>
        <p:txBody>
          <a:bodyPr wrap="square" rtlCol="0">
            <a:spAutoFit/>
          </a:bodyPr>
          <a:lstStyle/>
          <a:p>
            <a:r>
              <a:rPr kumimoji="1" lang="ja-JP" altLang="en-US" sz="4000" dirty="0">
                <a:solidFill>
                  <a:schemeClr val="bg1"/>
                </a:solidFill>
                <a:latin typeface="HGS創英角ﾎﾟｯﾌﾟ体" panose="040B0A00000000000000" pitchFamily="50" charset="-128"/>
                <a:ea typeface="HGS創英角ﾎﾟｯﾌﾟ体" panose="040B0A00000000000000" pitchFamily="50" charset="-128"/>
              </a:rPr>
              <a:t>アルベルト・</a:t>
            </a:r>
            <a:endParaRPr kumimoji="1" lang="en-US" altLang="ja-JP" sz="40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4000" dirty="0">
                <a:solidFill>
                  <a:schemeClr val="bg1"/>
                </a:solidFill>
                <a:latin typeface="HGS創英角ﾎﾟｯﾌﾟ体" panose="040B0A00000000000000" pitchFamily="50" charset="-128"/>
                <a:ea typeface="HGS創英角ﾎﾟｯﾌﾟ体" panose="040B0A00000000000000" pitchFamily="50" charset="-128"/>
              </a:rPr>
              <a:t>　</a:t>
            </a:r>
            <a:r>
              <a:rPr kumimoji="1" lang="ja-JP" altLang="en-US" sz="4000" dirty="0">
                <a:solidFill>
                  <a:schemeClr val="bg1"/>
                </a:solidFill>
                <a:latin typeface="HGS創英角ﾎﾟｯﾌﾟ体" panose="040B0A00000000000000" pitchFamily="50" charset="-128"/>
                <a:ea typeface="HGS創英角ﾎﾟｯﾌﾟ体" panose="040B0A00000000000000" pitchFamily="50" charset="-128"/>
              </a:rPr>
              <a:t>アインシュタイン</a:t>
            </a:r>
            <a:endParaRPr kumimoji="1" lang="en-US" altLang="ja-JP" sz="4000" dirty="0">
              <a:solidFill>
                <a:schemeClr val="bg1"/>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1879</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月</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14</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日～</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1955</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4</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月</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18</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日</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endParaRPr lang="ja-JP" altLang="en-US"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ドイツ</a:t>
            </a:r>
          </a:p>
          <a:p>
            <a:endParaRPr kumimoji="1"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3" name="図 2" descr="白黒の写真に写ってる男性の顔&#10;&#10;中程度の精度で自動的に生成された説明">
            <a:extLst>
              <a:ext uri="{FF2B5EF4-FFF2-40B4-BE49-F238E27FC236}">
                <a16:creationId xmlns:a16="http://schemas.microsoft.com/office/drawing/2014/main" id="{E0DBC27B-6FDD-76F5-5770-FBDF325E954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23581" y="3606669"/>
            <a:ext cx="2319276" cy="3025427"/>
          </a:xfrm>
          <a:prstGeom prst="rect">
            <a:avLst/>
          </a:prstGeom>
          <a:noFill/>
          <a:ln>
            <a:noFill/>
          </a:ln>
        </p:spPr>
      </p:pic>
    </p:spTree>
    <p:extLst>
      <p:ext uri="{BB962C8B-B14F-4D97-AF65-F5344CB8AC3E}">
        <p14:creationId xmlns:p14="http://schemas.microsoft.com/office/powerpoint/2010/main" val="152170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9AF37-161F-8CDE-A401-8C1DF370B1A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684A59-080E-EFF9-D483-2BA959563C10}"/>
              </a:ext>
            </a:extLst>
          </p:cNvPr>
          <p:cNvSpPr txBox="1"/>
          <p:nvPr/>
        </p:nvSpPr>
        <p:spPr>
          <a:xfrm>
            <a:off x="415201" y="283188"/>
            <a:ext cx="5892803" cy="1015663"/>
          </a:xfrm>
          <a:prstGeom prst="rect">
            <a:avLst/>
          </a:prstGeom>
          <a:noFill/>
        </p:spPr>
        <p:txBody>
          <a:bodyPr wrap="square" rtlCol="0">
            <a:spAutoFit/>
          </a:bodyPr>
          <a:lstStyle/>
          <a:p>
            <a:r>
              <a:rPr kumimoji="1" lang="ja-JP" altLang="en-US" sz="6000" dirty="0">
                <a:solidFill>
                  <a:srgbClr val="FF0000"/>
                </a:solidFill>
                <a:latin typeface="HGS創英角ﾎﾟｯﾌﾟ体" panose="040B0A00000000000000" pitchFamily="50" charset="-128"/>
                <a:ea typeface="HGS創英角ﾎﾟｯﾌﾟ体" panose="040B0A00000000000000" pitchFamily="50" charset="-128"/>
              </a:rPr>
              <a:t>特殊</a:t>
            </a:r>
            <a:r>
              <a:rPr kumimoji="1" lang="ja-JP" altLang="en-US" sz="6000" dirty="0">
                <a:solidFill>
                  <a:srgbClr val="FFFF00"/>
                </a:solidFill>
                <a:latin typeface="HGS創英角ﾎﾟｯﾌﾟ体" panose="040B0A00000000000000" pitchFamily="50" charset="-128"/>
                <a:ea typeface="HGS創英角ﾎﾟｯﾌﾟ体" panose="040B0A00000000000000" pitchFamily="50" charset="-128"/>
              </a:rPr>
              <a:t>相対性理論</a:t>
            </a:r>
          </a:p>
        </p:txBody>
      </p:sp>
      <p:sp>
        <p:nvSpPr>
          <p:cNvPr id="3" name="テキスト ボックス 2">
            <a:extLst>
              <a:ext uri="{FF2B5EF4-FFF2-40B4-BE49-F238E27FC236}">
                <a16:creationId xmlns:a16="http://schemas.microsoft.com/office/drawing/2014/main" id="{7BA060AC-E88E-6D7B-C457-6F194FDF962B}"/>
              </a:ext>
            </a:extLst>
          </p:cNvPr>
          <p:cNvSpPr txBox="1"/>
          <p:nvPr/>
        </p:nvSpPr>
        <p:spPr>
          <a:xfrm>
            <a:off x="415201" y="1353732"/>
            <a:ext cx="6544399" cy="1384995"/>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・光の速さは一定</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（動いている物体から出た光でも）</a:t>
            </a: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・時間・空間が変化する</a:t>
            </a:r>
          </a:p>
        </p:txBody>
      </p:sp>
      <p:pic>
        <p:nvPicPr>
          <p:cNvPr id="6" name="図 5">
            <a:extLst>
              <a:ext uri="{FF2B5EF4-FFF2-40B4-BE49-F238E27FC236}">
                <a16:creationId xmlns:a16="http://schemas.microsoft.com/office/drawing/2014/main" id="{D1886A19-F48B-D03B-915E-4BC11EA9CF9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59600" y="3141774"/>
            <a:ext cx="5201697" cy="3580759"/>
          </a:xfrm>
          <a:prstGeom prst="rect">
            <a:avLst/>
          </a:prstGeom>
          <a:noFill/>
          <a:ln>
            <a:noFill/>
          </a:ln>
        </p:spPr>
      </p:pic>
      <p:sp>
        <p:nvSpPr>
          <p:cNvPr id="7" name="テキスト ボックス 6">
            <a:extLst>
              <a:ext uri="{FF2B5EF4-FFF2-40B4-BE49-F238E27FC236}">
                <a16:creationId xmlns:a16="http://schemas.microsoft.com/office/drawing/2014/main" id="{BD07F852-74F7-33A2-907A-5DB5FD38B888}"/>
              </a:ext>
            </a:extLst>
          </p:cNvPr>
          <p:cNvSpPr txBox="1"/>
          <p:nvPr/>
        </p:nvSpPr>
        <p:spPr>
          <a:xfrm>
            <a:off x="278993" y="3851692"/>
            <a:ext cx="6849199" cy="2246769"/>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・光速より速く移動できない</a:t>
            </a: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・光速に近い速度で移動すると</a:t>
            </a: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rPr>
              <a:t>時間がゆっくり進む</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800" dirty="0">
                <a:solidFill>
                  <a:srgbClr val="FF0000"/>
                </a:solidFill>
                <a:latin typeface="HGS創英角ﾎﾟｯﾌﾟ体" panose="040B0A00000000000000" pitchFamily="50" charset="-128"/>
                <a:ea typeface="HGS創英角ﾎﾟｯﾌﾟ体" panose="040B0A00000000000000" pitchFamily="50" charset="-128"/>
              </a:rPr>
              <a:t>ウラシマ効果</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a:t>
            </a: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rPr>
              <a:t>長さが縮む</a:t>
            </a: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rPr>
              <a:t>質量が大きくなる</a:t>
            </a:r>
          </a:p>
        </p:txBody>
      </p:sp>
      <p:sp>
        <p:nvSpPr>
          <p:cNvPr id="8" name="矢印: 下 7">
            <a:extLst>
              <a:ext uri="{FF2B5EF4-FFF2-40B4-BE49-F238E27FC236}">
                <a16:creationId xmlns:a16="http://schemas.microsoft.com/office/drawing/2014/main" id="{D88780A0-6C05-9D1F-072E-9E86F14F09F1}"/>
              </a:ext>
            </a:extLst>
          </p:cNvPr>
          <p:cNvSpPr/>
          <p:nvPr/>
        </p:nvSpPr>
        <p:spPr>
          <a:xfrm>
            <a:off x="2590800" y="2918204"/>
            <a:ext cx="643466" cy="690273"/>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521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9478C-2F40-3DF0-762F-044BEEFA957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AAB5B2E-68C0-F9C6-64DE-86D2957F5E2B}"/>
              </a:ext>
            </a:extLst>
          </p:cNvPr>
          <p:cNvSpPr txBox="1"/>
          <p:nvPr/>
        </p:nvSpPr>
        <p:spPr>
          <a:xfrm>
            <a:off x="415201" y="283188"/>
            <a:ext cx="5892803" cy="1015663"/>
          </a:xfrm>
          <a:prstGeom prst="rect">
            <a:avLst/>
          </a:prstGeom>
          <a:noFill/>
        </p:spPr>
        <p:txBody>
          <a:bodyPr wrap="square" rtlCol="0">
            <a:spAutoFit/>
          </a:bodyPr>
          <a:lstStyle/>
          <a:p>
            <a:r>
              <a:rPr kumimoji="1" lang="ja-JP" altLang="en-US" sz="6000" dirty="0">
                <a:solidFill>
                  <a:srgbClr val="FFFF00"/>
                </a:solidFill>
                <a:latin typeface="HGS創英角ﾎﾟｯﾌﾟ体" panose="040B0A00000000000000" pitchFamily="50" charset="-128"/>
                <a:ea typeface="HGS創英角ﾎﾟｯﾌﾟ体" panose="040B0A00000000000000" pitchFamily="50" charset="-128"/>
              </a:rPr>
              <a:t>特殊相対性理論</a:t>
            </a:r>
          </a:p>
        </p:txBody>
      </p:sp>
      <p:sp>
        <p:nvSpPr>
          <p:cNvPr id="8" name="矢印: 下 7">
            <a:extLst>
              <a:ext uri="{FF2B5EF4-FFF2-40B4-BE49-F238E27FC236}">
                <a16:creationId xmlns:a16="http://schemas.microsoft.com/office/drawing/2014/main" id="{D125A4C2-2C8A-02B1-734B-C1CC0C766323}"/>
              </a:ext>
            </a:extLst>
          </p:cNvPr>
          <p:cNvSpPr/>
          <p:nvPr/>
        </p:nvSpPr>
        <p:spPr>
          <a:xfrm>
            <a:off x="2718136" y="1632413"/>
            <a:ext cx="643466" cy="690273"/>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0D189A3-6649-27DA-35D6-572050FD8FC3}"/>
              </a:ext>
            </a:extLst>
          </p:cNvPr>
          <p:cNvSpPr txBox="1"/>
          <p:nvPr/>
        </p:nvSpPr>
        <p:spPr>
          <a:xfrm>
            <a:off x="669121" y="4400100"/>
            <a:ext cx="5054266" cy="954107"/>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質量は膨大なエネルギーに変えることができる</a:t>
            </a:r>
          </a:p>
        </p:txBody>
      </p:sp>
      <p:pic>
        <p:nvPicPr>
          <p:cNvPr id="5" name="図 4" descr="エネルギーと物質の関係は？：サラリーマン、宇宙を語る。">
            <a:extLst>
              <a:ext uri="{FF2B5EF4-FFF2-40B4-BE49-F238E27FC236}">
                <a16:creationId xmlns:a16="http://schemas.microsoft.com/office/drawing/2014/main" id="{CE372653-869E-1AFD-D27E-C56C3F9F047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5201" y="2656248"/>
            <a:ext cx="5463956" cy="1545504"/>
          </a:xfrm>
          <a:prstGeom prst="rect">
            <a:avLst/>
          </a:prstGeom>
          <a:noFill/>
          <a:ln>
            <a:noFill/>
          </a:ln>
        </p:spPr>
      </p:pic>
      <p:pic>
        <p:nvPicPr>
          <p:cNvPr id="9" name="図 8">
            <a:extLst>
              <a:ext uri="{FF2B5EF4-FFF2-40B4-BE49-F238E27FC236}">
                <a16:creationId xmlns:a16="http://schemas.microsoft.com/office/drawing/2014/main" id="{D9ED9AE0-AECF-2776-742D-F596918609F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416145" y="1298851"/>
            <a:ext cx="5360654" cy="4014109"/>
          </a:xfrm>
          <a:prstGeom prst="rect">
            <a:avLst/>
          </a:prstGeom>
          <a:noFill/>
          <a:ln>
            <a:noFill/>
          </a:ln>
        </p:spPr>
      </p:pic>
    </p:spTree>
    <p:extLst>
      <p:ext uri="{BB962C8B-B14F-4D97-AF65-F5344CB8AC3E}">
        <p14:creationId xmlns:p14="http://schemas.microsoft.com/office/powerpoint/2010/main" val="259417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F71E7-E3DB-E0BA-5E9A-49046FA39A36}"/>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531CAF3-849B-C9F5-9683-3F28AB90CD52}"/>
              </a:ext>
            </a:extLst>
          </p:cNvPr>
          <p:cNvSpPr txBox="1"/>
          <p:nvPr/>
        </p:nvSpPr>
        <p:spPr>
          <a:xfrm>
            <a:off x="3472009" y="2732037"/>
            <a:ext cx="5756658" cy="1015663"/>
          </a:xfrm>
          <a:prstGeom prst="rect">
            <a:avLst/>
          </a:prstGeom>
          <a:noFill/>
        </p:spPr>
        <p:txBody>
          <a:bodyPr wrap="square" rtlCol="0">
            <a:spAutoFit/>
          </a:bodyPr>
          <a:lstStyle/>
          <a:p>
            <a:r>
              <a:rPr kumimoji="1" lang="ja-JP" altLang="en-US" sz="6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ちなみに・・・</a:t>
            </a:r>
          </a:p>
        </p:txBody>
      </p:sp>
    </p:spTree>
    <p:extLst>
      <p:ext uri="{BB962C8B-B14F-4D97-AF65-F5344CB8AC3E}">
        <p14:creationId xmlns:p14="http://schemas.microsoft.com/office/powerpoint/2010/main" val="2203262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AAE04-1376-C8BF-E0C3-0202526AE83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50C1AD5-988A-1C79-EC6A-771907470DB0}"/>
              </a:ext>
            </a:extLst>
          </p:cNvPr>
          <p:cNvSpPr txBox="1"/>
          <p:nvPr/>
        </p:nvSpPr>
        <p:spPr>
          <a:xfrm>
            <a:off x="641434" y="548073"/>
            <a:ext cx="7238663" cy="3170099"/>
          </a:xfrm>
          <a:prstGeom prst="rect">
            <a:avLst/>
          </a:prstGeom>
          <a:noFill/>
        </p:spPr>
        <p:txBody>
          <a:bodyPr wrap="square" rtlCol="0">
            <a:spAutoFit/>
          </a:bodyPr>
          <a:lstStyle/>
          <a:p>
            <a:pPr algn="ctr"/>
            <a:r>
              <a:rPr kumimoji="1" lang="ja-JP" altLang="en-US" sz="6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アインシュタイン</a:t>
            </a:r>
            <a:r>
              <a:rPr kumimoji="1" lang="ja-JP" altLang="en-US" sz="54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「奇跡の年」</a:t>
            </a:r>
            <a:endParaRPr kumimoji="1" lang="en-US" altLang="ja-JP" sz="54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endParaRPr>
          </a:p>
          <a:p>
            <a:pPr algn="ctr"/>
            <a:r>
              <a:rPr kumimoji="1" lang="en-US" altLang="ja-JP" sz="4800" dirty="0">
                <a:solidFill>
                  <a:srgbClr val="FF0000"/>
                </a:solidFill>
                <a:latin typeface="HGS創英角ﾎﾟｯﾌﾟ体" panose="040B0A00000000000000" pitchFamily="50" charset="-128"/>
                <a:ea typeface="HGS創英角ﾎﾟｯﾌﾟ体" panose="040B0A00000000000000" pitchFamily="50" charset="-128"/>
              </a:rPr>
              <a:t>1905</a:t>
            </a:r>
            <a:r>
              <a:rPr kumimoji="1" lang="ja-JP" altLang="en-US" sz="4800" dirty="0">
                <a:solidFill>
                  <a:srgbClr val="FF0000"/>
                </a:solidFill>
                <a:latin typeface="HGS創英角ﾎﾟｯﾌﾟ体" panose="040B0A00000000000000" pitchFamily="50" charset="-128"/>
                <a:ea typeface="HGS創英角ﾎﾟｯﾌﾟ体" panose="040B0A00000000000000" pitchFamily="50" charset="-128"/>
              </a:rPr>
              <a:t>年</a:t>
            </a:r>
            <a:endParaRPr kumimoji="1" lang="en-US" altLang="ja-JP" sz="4800" dirty="0">
              <a:solidFill>
                <a:srgbClr val="FF0000"/>
              </a:solidFill>
              <a:latin typeface="HGS創英角ﾎﾟｯﾌﾟ体" panose="040B0A00000000000000" pitchFamily="50" charset="-128"/>
              <a:ea typeface="HGS創英角ﾎﾟｯﾌﾟ体" panose="040B0A00000000000000" pitchFamily="50" charset="-128"/>
            </a:endParaRPr>
          </a:p>
          <a:p>
            <a:pPr algn="ctr"/>
            <a:r>
              <a:rPr kumimoji="1" lang="ja-JP" altLang="en-US" sz="32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（アインシュタイン２０代）</a:t>
            </a:r>
          </a:p>
        </p:txBody>
      </p:sp>
      <p:sp>
        <p:nvSpPr>
          <p:cNvPr id="2" name="テキスト ボックス 1">
            <a:extLst>
              <a:ext uri="{FF2B5EF4-FFF2-40B4-BE49-F238E27FC236}">
                <a16:creationId xmlns:a16="http://schemas.microsoft.com/office/drawing/2014/main" id="{8D7B48C3-C4E8-935D-491E-5F52983A9370}"/>
              </a:ext>
            </a:extLst>
          </p:cNvPr>
          <p:cNvSpPr txBox="1"/>
          <p:nvPr/>
        </p:nvSpPr>
        <p:spPr>
          <a:xfrm>
            <a:off x="641434" y="4170650"/>
            <a:ext cx="5659799" cy="1015663"/>
          </a:xfrm>
          <a:prstGeom prst="rect">
            <a:avLst/>
          </a:prstGeom>
          <a:noFill/>
        </p:spPr>
        <p:txBody>
          <a:bodyPr wrap="square" rtlCol="0">
            <a:spAutoFit/>
          </a:bodyPr>
          <a:lstStyle/>
          <a:p>
            <a:r>
              <a:rPr kumimoji="1" lang="ja-JP" altLang="en-US" sz="6000" dirty="0">
                <a:solidFill>
                  <a:srgbClr val="FFFF00"/>
                </a:solidFill>
                <a:latin typeface="HGS創英角ﾎﾟｯﾌﾟ体" panose="040B0A00000000000000" pitchFamily="50" charset="-128"/>
                <a:ea typeface="HGS創英角ﾎﾟｯﾌﾟ体" panose="040B0A00000000000000" pitchFamily="50" charset="-128"/>
              </a:rPr>
              <a:t>特殊相対性理論</a:t>
            </a:r>
            <a:endParaRPr kumimoji="1" lang="ja-JP" altLang="en-US" sz="32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C3C62C43-E634-AD25-5389-52A62E39C652}"/>
              </a:ext>
            </a:extLst>
          </p:cNvPr>
          <p:cNvSpPr txBox="1"/>
          <p:nvPr/>
        </p:nvSpPr>
        <p:spPr>
          <a:xfrm>
            <a:off x="7687733" y="4144696"/>
            <a:ext cx="3648796" cy="1015663"/>
          </a:xfrm>
          <a:prstGeom prst="rect">
            <a:avLst/>
          </a:prstGeom>
          <a:noFill/>
        </p:spPr>
        <p:txBody>
          <a:bodyPr wrap="square" rtlCol="0">
            <a:spAutoFit/>
          </a:bodyPr>
          <a:lstStyle/>
          <a:p>
            <a:r>
              <a:rPr kumimoji="1" lang="ja-JP" altLang="en-US" sz="6000" dirty="0">
                <a:solidFill>
                  <a:srgbClr val="FFFF00"/>
                </a:solidFill>
                <a:latin typeface="HGS創英角ﾎﾟｯﾌﾟ体" panose="040B0A00000000000000" pitchFamily="50" charset="-128"/>
                <a:ea typeface="HGS創英角ﾎﾟｯﾌﾟ体" panose="040B0A00000000000000" pitchFamily="50" charset="-128"/>
              </a:rPr>
              <a:t>光電効果</a:t>
            </a:r>
            <a:endParaRPr kumimoji="1" lang="ja-JP" altLang="en-US" sz="32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1E089B32-3ECF-9101-E59A-25447A5F604D}"/>
              </a:ext>
            </a:extLst>
          </p:cNvPr>
          <p:cNvSpPr txBox="1"/>
          <p:nvPr/>
        </p:nvSpPr>
        <p:spPr>
          <a:xfrm>
            <a:off x="6751669" y="5420130"/>
            <a:ext cx="5061030" cy="1015663"/>
          </a:xfrm>
          <a:prstGeom prst="rect">
            <a:avLst/>
          </a:prstGeom>
          <a:noFill/>
        </p:spPr>
        <p:txBody>
          <a:bodyPr wrap="square" rtlCol="0">
            <a:spAutoFit/>
          </a:bodyPr>
          <a:lstStyle/>
          <a:p>
            <a:r>
              <a:rPr kumimoji="1" lang="ja-JP" altLang="en-US" sz="6000" dirty="0">
                <a:solidFill>
                  <a:srgbClr val="FFFF00"/>
                </a:solidFill>
                <a:latin typeface="HGS創英角ﾎﾟｯﾌﾟ体" panose="040B0A00000000000000" pitchFamily="50" charset="-128"/>
                <a:ea typeface="HGS創英角ﾎﾟｯﾌﾟ体" panose="040B0A00000000000000" pitchFamily="50" charset="-128"/>
              </a:rPr>
              <a:t>ブラウン運動</a:t>
            </a:r>
          </a:p>
        </p:txBody>
      </p:sp>
      <p:pic>
        <p:nvPicPr>
          <p:cNvPr id="7" name="図 6" descr="白黒の写真に写ってる男性の顔&#10;&#10;中程度の精度で自動的に生成された説明">
            <a:extLst>
              <a:ext uri="{FF2B5EF4-FFF2-40B4-BE49-F238E27FC236}">
                <a16:creationId xmlns:a16="http://schemas.microsoft.com/office/drawing/2014/main" id="{0B1EB84D-7E37-421B-C5B2-575A0134D9D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157061" y="349629"/>
            <a:ext cx="2710140" cy="3535296"/>
          </a:xfrm>
          <a:prstGeom prst="rect">
            <a:avLst/>
          </a:prstGeom>
          <a:noFill/>
          <a:ln>
            <a:noFill/>
          </a:ln>
        </p:spPr>
      </p:pic>
      <p:sp>
        <p:nvSpPr>
          <p:cNvPr id="5" name="テキスト ボックス 4">
            <a:extLst>
              <a:ext uri="{FF2B5EF4-FFF2-40B4-BE49-F238E27FC236}">
                <a16:creationId xmlns:a16="http://schemas.microsoft.com/office/drawing/2014/main" id="{8A1F4198-5E7F-E836-6BEB-7E401A3B3BBD}"/>
              </a:ext>
            </a:extLst>
          </p:cNvPr>
          <p:cNvSpPr txBox="1"/>
          <p:nvPr/>
        </p:nvSpPr>
        <p:spPr>
          <a:xfrm>
            <a:off x="1982304" y="5420130"/>
            <a:ext cx="3656495" cy="1200329"/>
          </a:xfrm>
          <a:prstGeom prst="rect">
            <a:avLst/>
          </a:prstGeom>
          <a:noFill/>
        </p:spPr>
        <p:txBody>
          <a:bodyPr wrap="square" rtlCol="0">
            <a:spAutoFit/>
          </a:bodyPr>
          <a:lstStyle/>
          <a:p>
            <a:r>
              <a:rPr kumimoji="1" lang="en-US" altLang="ja-JP" sz="7200" dirty="0">
                <a:solidFill>
                  <a:srgbClr val="FFFF00"/>
                </a:solidFill>
                <a:latin typeface="HGS創英角ﾎﾟｯﾌﾟ体" panose="040B0A00000000000000" pitchFamily="50" charset="-128"/>
                <a:ea typeface="HGS創英角ﾎﾟｯﾌﾟ体" panose="040B0A00000000000000" pitchFamily="50" charset="-128"/>
              </a:rPr>
              <a:t>E=mc</a:t>
            </a:r>
            <a:r>
              <a:rPr kumimoji="1" lang="en-US" altLang="ja-JP" sz="7200" baseline="30000" dirty="0">
                <a:solidFill>
                  <a:srgbClr val="FFFF00"/>
                </a:solidFill>
                <a:latin typeface="HGS創英角ﾎﾟｯﾌﾟ体" panose="040B0A00000000000000" pitchFamily="50" charset="-128"/>
                <a:ea typeface="HGS創英角ﾎﾟｯﾌﾟ体" panose="040B0A00000000000000" pitchFamily="50" charset="-128"/>
              </a:rPr>
              <a:t>2</a:t>
            </a:r>
            <a:endParaRPr kumimoji="1" lang="ja-JP" altLang="en-US" sz="7200" baseline="300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73795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E64FB-92C9-DFD5-A50E-5EA695231AF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0D9F41-FCC1-E791-752D-B2146181C6A7}"/>
              </a:ext>
            </a:extLst>
          </p:cNvPr>
          <p:cNvSpPr txBox="1"/>
          <p:nvPr/>
        </p:nvSpPr>
        <p:spPr>
          <a:xfrm>
            <a:off x="415201" y="283188"/>
            <a:ext cx="5892803" cy="1015663"/>
          </a:xfrm>
          <a:prstGeom prst="rect">
            <a:avLst/>
          </a:prstGeom>
          <a:noFill/>
        </p:spPr>
        <p:txBody>
          <a:bodyPr wrap="square" rtlCol="0">
            <a:spAutoFit/>
          </a:bodyPr>
          <a:lstStyle/>
          <a:p>
            <a:r>
              <a:rPr kumimoji="1" lang="ja-JP" altLang="en-US" sz="6000" dirty="0">
                <a:solidFill>
                  <a:srgbClr val="FF0000"/>
                </a:solidFill>
                <a:latin typeface="HGS創英角ﾎﾟｯﾌﾟ体" panose="040B0A00000000000000" pitchFamily="50" charset="-128"/>
                <a:ea typeface="HGS創英角ﾎﾟｯﾌﾟ体" panose="040B0A00000000000000" pitchFamily="50" charset="-128"/>
              </a:rPr>
              <a:t>一般</a:t>
            </a:r>
            <a:r>
              <a:rPr kumimoji="1" lang="ja-JP" altLang="en-US" sz="6000" dirty="0">
                <a:solidFill>
                  <a:srgbClr val="FFFF00"/>
                </a:solidFill>
                <a:latin typeface="HGS創英角ﾎﾟｯﾌﾟ体" panose="040B0A00000000000000" pitchFamily="50" charset="-128"/>
                <a:ea typeface="HGS創英角ﾎﾟｯﾌﾟ体" panose="040B0A00000000000000" pitchFamily="50" charset="-128"/>
              </a:rPr>
              <a:t>相対性理論</a:t>
            </a:r>
          </a:p>
        </p:txBody>
      </p:sp>
      <p:sp>
        <p:nvSpPr>
          <p:cNvPr id="3" name="テキスト ボックス 2">
            <a:extLst>
              <a:ext uri="{FF2B5EF4-FFF2-40B4-BE49-F238E27FC236}">
                <a16:creationId xmlns:a16="http://schemas.microsoft.com/office/drawing/2014/main" id="{7BB99ECA-BF21-3201-3035-D184DCCA898A}"/>
              </a:ext>
            </a:extLst>
          </p:cNvPr>
          <p:cNvSpPr txBox="1"/>
          <p:nvPr/>
        </p:nvSpPr>
        <p:spPr>
          <a:xfrm>
            <a:off x="885271" y="1546492"/>
            <a:ext cx="10845466" cy="954107"/>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強い重力のはたらいているところでは・・・</a:t>
            </a: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rPr>
              <a:t>空間や時間がゆがむ　　</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rPr>
              <a:t>光が曲がる　</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rPr>
              <a:t>時間が遅くなる</a:t>
            </a:r>
          </a:p>
        </p:txBody>
      </p:sp>
      <p:pic>
        <p:nvPicPr>
          <p:cNvPr id="4" name="図 3">
            <a:extLst>
              <a:ext uri="{FF2B5EF4-FFF2-40B4-BE49-F238E27FC236}">
                <a16:creationId xmlns:a16="http://schemas.microsoft.com/office/drawing/2014/main" id="{B4AE4C6B-352F-1D2B-26AA-8BFD3808363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92562" y="2858556"/>
            <a:ext cx="8806875" cy="3999444"/>
          </a:xfrm>
          <a:prstGeom prst="rect">
            <a:avLst/>
          </a:prstGeom>
          <a:noFill/>
          <a:ln>
            <a:noFill/>
          </a:ln>
        </p:spPr>
      </p:pic>
      <p:sp>
        <p:nvSpPr>
          <p:cNvPr id="5" name="テキスト ボックス 4">
            <a:extLst>
              <a:ext uri="{FF2B5EF4-FFF2-40B4-BE49-F238E27FC236}">
                <a16:creationId xmlns:a16="http://schemas.microsoft.com/office/drawing/2014/main" id="{6A507F88-4F26-B2AB-AB12-50CDF57ADE49}"/>
              </a:ext>
            </a:extLst>
          </p:cNvPr>
          <p:cNvSpPr txBox="1"/>
          <p:nvPr/>
        </p:nvSpPr>
        <p:spPr>
          <a:xfrm>
            <a:off x="6096000" y="344744"/>
            <a:ext cx="5460666" cy="954107"/>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・重力がはたらいている空間を</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説明する理論</a:t>
            </a:r>
          </a:p>
        </p:txBody>
      </p:sp>
    </p:spTree>
    <p:extLst>
      <p:ext uri="{BB962C8B-B14F-4D97-AF65-F5344CB8AC3E}">
        <p14:creationId xmlns:p14="http://schemas.microsoft.com/office/powerpoint/2010/main" val="58146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A8DFF-78C5-0328-B877-3EAAFF9C41F5}"/>
            </a:ext>
          </a:extLst>
        </p:cNvPr>
        <p:cNvGrpSpPr/>
        <p:nvPr/>
      </p:nvGrpSpPr>
      <p:grpSpPr>
        <a:xfrm>
          <a:off x="0" y="0"/>
          <a:ext cx="0" cy="0"/>
          <a:chOff x="0" y="0"/>
          <a:chExt cx="0" cy="0"/>
        </a:xfrm>
      </p:grpSpPr>
      <p:pic>
        <p:nvPicPr>
          <p:cNvPr id="2" name="図 1" descr="イベント・ホライズン・テレスコープで撮影された、銀河M87中心の巨大ブラックホールシャドウ。リング状の明るい部分の大きさはおよそ42マイクロ秒角であり、月面に置いた野球のボールを地球から見た時の大きさに相当します。">
            <a:extLst>
              <a:ext uri="{FF2B5EF4-FFF2-40B4-BE49-F238E27FC236}">
                <a16:creationId xmlns:a16="http://schemas.microsoft.com/office/drawing/2014/main" id="{1BDE1968-4A82-6F24-0405-8E5C1704EF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388535" y="863600"/>
            <a:ext cx="10034512" cy="5994400"/>
          </a:xfrm>
          <a:prstGeom prst="rect">
            <a:avLst/>
          </a:prstGeom>
          <a:noFill/>
          <a:ln>
            <a:noFill/>
          </a:ln>
        </p:spPr>
      </p:pic>
      <p:sp>
        <p:nvSpPr>
          <p:cNvPr id="4" name="テキスト ボックス 3">
            <a:extLst>
              <a:ext uri="{FF2B5EF4-FFF2-40B4-BE49-F238E27FC236}">
                <a16:creationId xmlns:a16="http://schemas.microsoft.com/office/drawing/2014/main" id="{CBEDDAB6-CBF7-047C-394C-4B13508AC172}"/>
              </a:ext>
            </a:extLst>
          </p:cNvPr>
          <p:cNvSpPr txBox="1"/>
          <p:nvPr/>
        </p:nvSpPr>
        <p:spPr>
          <a:xfrm>
            <a:off x="208129" y="192037"/>
            <a:ext cx="4301068" cy="2185214"/>
          </a:xfrm>
          <a:prstGeom prst="rect">
            <a:avLst/>
          </a:prstGeom>
          <a:noFill/>
        </p:spPr>
        <p:txBody>
          <a:bodyPr wrap="square" rtlCol="0">
            <a:spAutoFit/>
          </a:bodyPr>
          <a:lstStyle/>
          <a:p>
            <a:r>
              <a:rPr kumimoji="1" lang="ja-JP" altLang="en-US" sz="3600" dirty="0">
                <a:solidFill>
                  <a:srgbClr val="FF0000"/>
                </a:solidFill>
                <a:latin typeface="HGS創英角ﾎﾟｯﾌﾟ体" panose="040B0A00000000000000" pitchFamily="50" charset="-128"/>
                <a:ea typeface="HGS創英角ﾎﾟｯﾌﾟ体" panose="040B0A00000000000000" pitchFamily="50" charset="-128"/>
              </a:rPr>
              <a:t>世界初！</a:t>
            </a:r>
            <a:endParaRPr kumimoji="1" lang="en-US" altLang="ja-JP" sz="3600" dirty="0">
              <a:solidFill>
                <a:srgbClr val="FF0000"/>
              </a:solidFill>
              <a:latin typeface="HGS創英角ﾎﾟｯﾌﾟ体" panose="040B0A00000000000000" pitchFamily="50" charset="-128"/>
              <a:ea typeface="HGS創英角ﾎﾟｯﾌﾟ体" panose="040B0A00000000000000" pitchFamily="50" charset="-128"/>
            </a:endParaRPr>
          </a:p>
          <a:p>
            <a:r>
              <a:rPr kumimoji="1" lang="ja-JP" altLang="en-US" sz="3600" dirty="0">
                <a:solidFill>
                  <a:srgbClr val="FFFF00"/>
                </a:solidFill>
                <a:latin typeface="HGS創英角ﾎﾟｯﾌﾟ体" panose="040B0A00000000000000" pitchFamily="50" charset="-128"/>
                <a:ea typeface="HGS創英角ﾎﾟｯﾌﾟ体" panose="040B0A00000000000000" pitchFamily="50" charset="-128"/>
              </a:rPr>
              <a:t>　ブラックホールの</a:t>
            </a:r>
            <a:endParaRPr kumimoji="1"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a:p>
            <a:r>
              <a:rPr kumimoji="1" lang="ja-JP" altLang="en-US" sz="3600" dirty="0">
                <a:solidFill>
                  <a:srgbClr val="FFFF00"/>
                </a:solidFill>
                <a:latin typeface="HGS創英角ﾎﾟｯﾌﾟ体" panose="040B0A00000000000000" pitchFamily="50" charset="-128"/>
                <a:ea typeface="HGS創英角ﾎﾟｯﾌﾟ体" panose="040B0A00000000000000" pitchFamily="50" charset="-128"/>
              </a:rPr>
              <a:t>　　撮影に成功</a:t>
            </a:r>
            <a:endParaRPr kumimoji="1" lang="en-US" altLang="ja-JP" sz="36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2018</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年</a:t>
            </a:r>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96FF39E1-E113-709F-855F-5E281656EAB9}"/>
              </a:ext>
            </a:extLst>
          </p:cNvPr>
          <p:cNvSpPr txBox="1"/>
          <p:nvPr/>
        </p:nvSpPr>
        <p:spPr>
          <a:xfrm>
            <a:off x="399498" y="5665128"/>
            <a:ext cx="4809811" cy="954107"/>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おとめ座　Ｍ</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87</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銀河の中心</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距離：</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5500</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万光年</a:t>
            </a:r>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81337FA9-18F5-0919-CD19-F7E8C107C5C1}"/>
              </a:ext>
            </a:extLst>
          </p:cNvPr>
          <p:cNvSpPr txBox="1"/>
          <p:nvPr/>
        </p:nvSpPr>
        <p:spPr>
          <a:xfrm>
            <a:off x="7729558" y="5665127"/>
            <a:ext cx="3843606" cy="954107"/>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ブラックホールの質量</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　　太陽の</a:t>
            </a:r>
            <a:r>
              <a:rPr kumimoji="1" lang="en-US" altLang="ja-JP" sz="2800" dirty="0">
                <a:solidFill>
                  <a:schemeClr val="bg1"/>
                </a:solidFill>
                <a:latin typeface="HGS創英角ﾎﾟｯﾌﾟ体" panose="040B0A00000000000000" pitchFamily="50" charset="-128"/>
                <a:ea typeface="HGS創英角ﾎﾟｯﾌﾟ体" panose="040B0A00000000000000" pitchFamily="50" charset="-128"/>
              </a:rPr>
              <a:t>65</a:t>
            </a:r>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億倍！</a:t>
            </a:r>
          </a:p>
        </p:txBody>
      </p:sp>
    </p:spTree>
    <p:extLst>
      <p:ext uri="{BB962C8B-B14F-4D97-AF65-F5344CB8AC3E}">
        <p14:creationId xmlns:p14="http://schemas.microsoft.com/office/powerpoint/2010/main" val="25135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Nature ハイライト：強い重力レンズの解析を加速させる機械学習 | Nature | Nature Portfolio">
            <a:extLst>
              <a:ext uri="{FF2B5EF4-FFF2-40B4-BE49-F238E27FC236}">
                <a16:creationId xmlns:a16="http://schemas.microsoft.com/office/drawing/2014/main" id="{7933EACF-5640-8AAC-95FE-91AB94F7BFC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68400" y="202433"/>
            <a:ext cx="9177867" cy="645313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9474273-7C6E-88AF-F064-45D610B0670D}"/>
              </a:ext>
            </a:extLst>
          </p:cNvPr>
          <p:cNvSpPr txBox="1"/>
          <p:nvPr/>
        </p:nvSpPr>
        <p:spPr>
          <a:xfrm>
            <a:off x="1337733" y="350921"/>
            <a:ext cx="3979333" cy="707886"/>
          </a:xfrm>
          <a:prstGeom prst="rect">
            <a:avLst/>
          </a:prstGeom>
          <a:noFill/>
        </p:spPr>
        <p:txBody>
          <a:bodyPr wrap="square" rtlCol="0">
            <a:spAutoFit/>
          </a:bodyPr>
          <a:lstStyle/>
          <a:p>
            <a:r>
              <a:rPr kumimoji="1" lang="ja-JP" altLang="en-US" sz="4000" dirty="0">
                <a:solidFill>
                  <a:srgbClr val="FFFF00"/>
                </a:solidFill>
                <a:latin typeface="HGS創英角ﾎﾟｯﾌﾟ体" panose="040B0A00000000000000" pitchFamily="50" charset="-128"/>
                <a:ea typeface="HGS創英角ﾎﾟｯﾌﾟ体" panose="040B0A00000000000000" pitchFamily="50" charset="-128"/>
              </a:rPr>
              <a:t>重力レンズ効果</a:t>
            </a:r>
          </a:p>
        </p:txBody>
      </p:sp>
    </p:spTree>
    <p:extLst>
      <p:ext uri="{BB962C8B-B14F-4D97-AF65-F5344CB8AC3E}">
        <p14:creationId xmlns:p14="http://schemas.microsoft.com/office/powerpoint/2010/main" val="1773840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3ABDA-0C63-10A8-85BA-D87019BEFDB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44A62CB-876F-8052-9F86-818DE5A94627}"/>
              </a:ext>
            </a:extLst>
          </p:cNvPr>
          <p:cNvSpPr txBox="1"/>
          <p:nvPr/>
        </p:nvSpPr>
        <p:spPr>
          <a:xfrm>
            <a:off x="1655400" y="1439333"/>
            <a:ext cx="9185999" cy="1015663"/>
          </a:xfrm>
          <a:prstGeom prst="rect">
            <a:avLst/>
          </a:prstGeom>
          <a:noFill/>
        </p:spPr>
        <p:txBody>
          <a:bodyPr wrap="square" rtlCol="0">
            <a:spAutoFit/>
          </a:bodyPr>
          <a:lstStyle/>
          <a:p>
            <a:r>
              <a:rPr lang="ja-JP" altLang="en-US" sz="6000" dirty="0">
                <a:solidFill>
                  <a:srgbClr val="FFFF00"/>
                </a:solidFill>
                <a:latin typeface="HGS創英角ﾎﾟｯﾌﾟ体" panose="040B0A00000000000000" pitchFamily="50" charset="-128"/>
                <a:ea typeface="HGS創英角ﾎﾟｯﾌﾟ体" panose="040B0A00000000000000" pitchFamily="50" charset="-128"/>
              </a:rPr>
              <a:t>アインシュタイン方程式</a:t>
            </a:r>
            <a:endParaRPr kumimoji="1" lang="ja-JP" altLang="en-US" sz="6000" dirty="0">
              <a:solidFill>
                <a:srgbClr val="FFFF00"/>
              </a:solidFill>
              <a:latin typeface="HGS創英角ﾎﾟｯﾌﾟ体" panose="040B0A00000000000000" pitchFamily="50" charset="-128"/>
              <a:ea typeface="HGS創英角ﾎﾟｯﾌﾟ体" panose="040B0A00000000000000" pitchFamily="50" charset="-128"/>
            </a:endParaRPr>
          </a:p>
        </p:txBody>
      </p:sp>
      <p:pic>
        <p:nvPicPr>
          <p:cNvPr id="6" name="図 5">
            <a:extLst>
              <a:ext uri="{FF2B5EF4-FFF2-40B4-BE49-F238E27FC236}">
                <a16:creationId xmlns:a16="http://schemas.microsoft.com/office/drawing/2014/main" id="{DCAFD42F-DEF2-9A4E-B7B2-F3D5EA11D10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28018" y="2912321"/>
            <a:ext cx="7935963" cy="1989878"/>
          </a:xfrm>
          <a:prstGeom prst="rect">
            <a:avLst/>
          </a:prstGeom>
          <a:noFill/>
          <a:ln>
            <a:solidFill>
              <a:schemeClr val="tx1"/>
            </a:solidFill>
          </a:ln>
        </p:spPr>
      </p:pic>
      <p:sp>
        <p:nvSpPr>
          <p:cNvPr id="8" name="テキスト ボックス 7">
            <a:extLst>
              <a:ext uri="{FF2B5EF4-FFF2-40B4-BE49-F238E27FC236}">
                <a16:creationId xmlns:a16="http://schemas.microsoft.com/office/drawing/2014/main" id="{1BB357DE-0B62-4203-252F-D33351DBD48A}"/>
              </a:ext>
            </a:extLst>
          </p:cNvPr>
          <p:cNvSpPr txBox="1"/>
          <p:nvPr/>
        </p:nvSpPr>
        <p:spPr>
          <a:xfrm>
            <a:off x="2688333" y="5157057"/>
            <a:ext cx="7935962" cy="523220"/>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重力がはたらく時間・空間を正確に表す式</a:t>
            </a:r>
          </a:p>
        </p:txBody>
      </p:sp>
    </p:spTree>
    <p:extLst>
      <p:ext uri="{BB962C8B-B14F-4D97-AF65-F5344CB8AC3E}">
        <p14:creationId xmlns:p14="http://schemas.microsoft.com/office/powerpoint/2010/main" val="132616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5A2B-0BF2-DB2B-3202-620F8F8B4FB8}"/>
            </a:ext>
          </a:extLst>
        </p:cNvPr>
        <p:cNvGrpSpPr/>
        <p:nvPr/>
      </p:nvGrpSpPr>
      <p:grpSpPr>
        <a:xfrm>
          <a:off x="0" y="0"/>
          <a:ext cx="0" cy="0"/>
          <a:chOff x="0" y="0"/>
          <a:chExt cx="0" cy="0"/>
        </a:xfrm>
      </p:grpSpPr>
      <p:pic>
        <p:nvPicPr>
          <p:cNvPr id="3" name="図 2" descr="スーツを着た男性の白黒写真&#10;&#10;自動的に生成された説明">
            <a:extLst>
              <a:ext uri="{FF2B5EF4-FFF2-40B4-BE49-F238E27FC236}">
                <a16:creationId xmlns:a16="http://schemas.microsoft.com/office/drawing/2014/main" id="{33075735-CE74-3CE5-EB50-728A585AD85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4133" y="166413"/>
            <a:ext cx="3957691" cy="5489320"/>
          </a:xfrm>
          <a:prstGeom prst="rect">
            <a:avLst/>
          </a:prstGeom>
          <a:noFill/>
          <a:ln>
            <a:noFill/>
          </a:ln>
        </p:spPr>
      </p:pic>
      <p:sp>
        <p:nvSpPr>
          <p:cNvPr id="4" name="テキスト ボックス 3">
            <a:extLst>
              <a:ext uri="{FF2B5EF4-FFF2-40B4-BE49-F238E27FC236}">
                <a16:creationId xmlns:a16="http://schemas.microsoft.com/office/drawing/2014/main" id="{8C77C91F-AA08-5FDE-CDC6-93C9FD8D589D}"/>
              </a:ext>
            </a:extLst>
          </p:cNvPr>
          <p:cNvSpPr txBox="1"/>
          <p:nvPr/>
        </p:nvSpPr>
        <p:spPr>
          <a:xfrm>
            <a:off x="195482" y="5655733"/>
            <a:ext cx="4775202" cy="954107"/>
          </a:xfrm>
          <a:prstGeom prst="rect">
            <a:avLst/>
          </a:prstGeom>
          <a:noFill/>
        </p:spPr>
        <p:txBody>
          <a:bodyPr wrap="square" rtlCol="0">
            <a:spAutoFit/>
          </a:bodyPr>
          <a:lstStyle/>
          <a:p>
            <a:r>
              <a:rPr kumimoji="1" lang="ja-JP" altLang="en-US" sz="3200" dirty="0">
                <a:solidFill>
                  <a:schemeClr val="bg1"/>
                </a:solidFill>
                <a:latin typeface="HGP創英角ﾎﾟｯﾌﾟ体" panose="040B0A00000000000000" pitchFamily="50" charset="-128"/>
                <a:ea typeface="HGP創英角ﾎﾟｯﾌﾟ体" panose="040B0A00000000000000" pitchFamily="50" charset="-128"/>
              </a:rPr>
              <a:t>カール・</a:t>
            </a:r>
            <a:r>
              <a:rPr lang="ja-JP" altLang="en-US" sz="3200" dirty="0">
                <a:solidFill>
                  <a:schemeClr val="bg1"/>
                </a:solidFill>
                <a:latin typeface="HGP創英角ﾎﾟｯﾌﾟ体" panose="040B0A00000000000000" pitchFamily="50" charset="-128"/>
                <a:ea typeface="HGP創英角ﾎﾟｯﾌﾟ体" panose="040B0A00000000000000" pitchFamily="50" charset="-128"/>
              </a:rPr>
              <a:t>シュヴァルツシルト</a:t>
            </a:r>
            <a:endParaRPr lang="en-US" altLang="ja-JP" sz="3200" dirty="0">
              <a:solidFill>
                <a:schemeClr val="bg1"/>
              </a:solidFill>
              <a:latin typeface="HGP創英角ﾎﾟｯﾌﾟ体" panose="040B0A00000000000000" pitchFamily="50" charset="-128"/>
              <a:ea typeface="HGP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ドイツ</a:t>
            </a:r>
            <a:endParaRPr kumimoji="1"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5" name="図 4" descr="特集 ブラックホールの「姿」の撮影に成功！">
            <a:extLst>
              <a:ext uri="{FF2B5EF4-FFF2-40B4-BE49-F238E27FC236}">
                <a16:creationId xmlns:a16="http://schemas.microsoft.com/office/drawing/2014/main" id="{BB1CBA7C-6F69-5775-29AB-E5F235F3C51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75677" y="1002211"/>
            <a:ext cx="5971257" cy="4478443"/>
          </a:xfrm>
          <a:prstGeom prst="rect">
            <a:avLst/>
          </a:prstGeom>
          <a:noFill/>
          <a:ln>
            <a:noFill/>
          </a:ln>
        </p:spPr>
      </p:pic>
      <p:grpSp>
        <p:nvGrpSpPr>
          <p:cNvPr id="10" name="グループ化 9">
            <a:extLst>
              <a:ext uri="{FF2B5EF4-FFF2-40B4-BE49-F238E27FC236}">
                <a16:creationId xmlns:a16="http://schemas.microsoft.com/office/drawing/2014/main" id="{32255484-B9DB-AD77-0CF9-E48338872990}"/>
              </a:ext>
            </a:extLst>
          </p:cNvPr>
          <p:cNvGrpSpPr/>
          <p:nvPr/>
        </p:nvGrpSpPr>
        <p:grpSpPr>
          <a:xfrm>
            <a:off x="6096000" y="5855789"/>
            <a:ext cx="5560603" cy="643466"/>
            <a:chOff x="5886331" y="5885133"/>
            <a:chExt cx="5560603" cy="643466"/>
          </a:xfrm>
        </p:grpSpPr>
        <p:sp>
          <p:nvSpPr>
            <p:cNvPr id="8" name="テキスト ボックス 7">
              <a:extLst>
                <a:ext uri="{FF2B5EF4-FFF2-40B4-BE49-F238E27FC236}">
                  <a16:creationId xmlns:a16="http://schemas.microsoft.com/office/drawing/2014/main" id="{B4E584C9-B069-06CD-755D-468A22931B8B}"/>
                </a:ext>
              </a:extLst>
            </p:cNvPr>
            <p:cNvSpPr txBox="1"/>
            <p:nvPr/>
          </p:nvSpPr>
          <p:spPr>
            <a:xfrm>
              <a:off x="6852920" y="5885133"/>
              <a:ext cx="4594014" cy="584775"/>
            </a:xfrm>
            <a:prstGeom prst="rect">
              <a:avLst/>
            </a:prstGeom>
            <a:noFill/>
          </p:spPr>
          <p:txBody>
            <a:bodyPr wrap="square">
              <a:spAutoFit/>
            </a:bodyPr>
            <a:lstStyle/>
            <a:p>
              <a:r>
                <a:rPr lang="ja-JP" altLang="ja-JP" sz="3200" dirty="0">
                  <a:solidFill>
                    <a:schemeClr val="bg1"/>
                  </a:solidFill>
                  <a:effectLst/>
                  <a:latin typeface="HGS創英角ﾎﾟｯﾌﾟ体" panose="040B0A00000000000000" pitchFamily="50" charset="-128"/>
                  <a:ea typeface="HGS創英角ﾎﾟｯﾌﾟ体" panose="040B0A00000000000000" pitchFamily="50" charset="-128"/>
                  <a:cs typeface="Times New Roman" panose="02020603050405020304" pitchFamily="18" charset="0"/>
                </a:rPr>
                <a:t>ブラックホールの存在</a:t>
              </a:r>
              <a:endParaRPr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9" name="矢印: 下 8">
              <a:extLst>
                <a:ext uri="{FF2B5EF4-FFF2-40B4-BE49-F238E27FC236}">
                  <a16:creationId xmlns:a16="http://schemas.microsoft.com/office/drawing/2014/main" id="{4A207437-7DE6-F9A8-575B-04F9BC64BBA4}"/>
                </a:ext>
              </a:extLst>
            </p:cNvPr>
            <p:cNvSpPr/>
            <p:nvPr/>
          </p:nvSpPr>
          <p:spPr>
            <a:xfrm rot="16200000">
              <a:off x="5909735" y="5861729"/>
              <a:ext cx="643466" cy="690273"/>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6051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6341-351E-4A36-5185-D559037A4EDF}"/>
            </a:ext>
          </a:extLst>
        </p:cNvPr>
        <p:cNvGrpSpPr/>
        <p:nvPr/>
      </p:nvGrpSpPr>
      <p:grpSpPr>
        <a:xfrm>
          <a:off x="0" y="0"/>
          <a:ext cx="0" cy="0"/>
          <a:chOff x="0" y="0"/>
          <a:chExt cx="0" cy="0"/>
        </a:xfrm>
      </p:grpSpPr>
      <p:pic>
        <p:nvPicPr>
          <p:cNvPr id="6" name="図 5" descr="天文学界を沸かせた大発見「背景重力波」をわかりやすく解説 | Forbes JAPAN 公式サイト（フォーブス ジャパン）">
            <a:extLst>
              <a:ext uri="{FF2B5EF4-FFF2-40B4-BE49-F238E27FC236}">
                <a16:creationId xmlns:a16="http://schemas.microsoft.com/office/drawing/2014/main" id="{1E3EB2A2-135D-EB5F-6A6C-D95E8E3F6E3A}"/>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30108" y="1581572"/>
            <a:ext cx="7623492" cy="5077331"/>
          </a:xfrm>
          <a:prstGeom prst="rect">
            <a:avLst/>
          </a:prstGeom>
          <a:noFill/>
          <a:ln>
            <a:noFill/>
          </a:ln>
        </p:spPr>
      </p:pic>
      <p:sp>
        <p:nvSpPr>
          <p:cNvPr id="7" name="テキスト ボックス 6">
            <a:extLst>
              <a:ext uri="{FF2B5EF4-FFF2-40B4-BE49-F238E27FC236}">
                <a16:creationId xmlns:a16="http://schemas.microsoft.com/office/drawing/2014/main" id="{493FFE8D-906F-6787-8BFD-EFCC38A93B65}"/>
              </a:ext>
            </a:extLst>
          </p:cNvPr>
          <p:cNvSpPr txBox="1"/>
          <p:nvPr/>
        </p:nvSpPr>
        <p:spPr>
          <a:xfrm>
            <a:off x="2031999" y="245218"/>
            <a:ext cx="2734399" cy="1015663"/>
          </a:xfrm>
          <a:prstGeom prst="rect">
            <a:avLst/>
          </a:prstGeom>
          <a:noFill/>
        </p:spPr>
        <p:txBody>
          <a:bodyPr wrap="square" rtlCol="0">
            <a:spAutoFit/>
          </a:bodyPr>
          <a:lstStyle/>
          <a:p>
            <a:r>
              <a:rPr lang="ja-JP" altLang="en-US" sz="6000" dirty="0">
                <a:solidFill>
                  <a:srgbClr val="FFFF00"/>
                </a:solidFill>
                <a:latin typeface="HGS創英角ﾎﾟｯﾌﾟ体" panose="040B0A00000000000000" pitchFamily="50" charset="-128"/>
                <a:ea typeface="HGS創英角ﾎﾟｯﾌﾟ体" panose="040B0A00000000000000" pitchFamily="50" charset="-128"/>
              </a:rPr>
              <a:t>重力波</a:t>
            </a:r>
            <a:endParaRPr kumimoji="1" lang="ja-JP" altLang="en-US" sz="60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a:extLst>
              <a:ext uri="{FF2B5EF4-FFF2-40B4-BE49-F238E27FC236}">
                <a16:creationId xmlns:a16="http://schemas.microsoft.com/office/drawing/2014/main" id="{EE2F8FDC-D08D-2F31-FF38-A032135BFDF3}"/>
              </a:ext>
            </a:extLst>
          </p:cNvPr>
          <p:cNvSpPr txBox="1"/>
          <p:nvPr/>
        </p:nvSpPr>
        <p:spPr>
          <a:xfrm>
            <a:off x="4766398" y="344744"/>
            <a:ext cx="7010401" cy="954107"/>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・重力が大きく変化するときに発生し、</a:t>
            </a: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空間のゆがみが波となって伝わる</a:t>
            </a:r>
          </a:p>
        </p:txBody>
      </p:sp>
      <p:sp>
        <p:nvSpPr>
          <p:cNvPr id="9" name="テキスト ボックス 8">
            <a:extLst>
              <a:ext uri="{FF2B5EF4-FFF2-40B4-BE49-F238E27FC236}">
                <a16:creationId xmlns:a16="http://schemas.microsoft.com/office/drawing/2014/main" id="{51B73339-8BC6-BB6C-2A5B-02572BB4FF39}"/>
              </a:ext>
            </a:extLst>
          </p:cNvPr>
          <p:cNvSpPr txBox="1"/>
          <p:nvPr/>
        </p:nvSpPr>
        <p:spPr>
          <a:xfrm>
            <a:off x="7875078" y="5990036"/>
            <a:ext cx="2048934" cy="523220"/>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イメージ</a:t>
            </a:r>
          </a:p>
        </p:txBody>
      </p:sp>
    </p:spTree>
    <p:extLst>
      <p:ext uri="{BB962C8B-B14F-4D97-AF65-F5344CB8AC3E}">
        <p14:creationId xmlns:p14="http://schemas.microsoft.com/office/powerpoint/2010/main" val="674026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2EF3-EC86-8076-8290-B8F4D51DE86B}"/>
            </a:ext>
          </a:extLst>
        </p:cNvPr>
        <p:cNvGrpSpPr/>
        <p:nvPr/>
      </p:nvGrpSpPr>
      <p:grpSpPr>
        <a:xfrm>
          <a:off x="0" y="0"/>
          <a:ext cx="0" cy="0"/>
          <a:chOff x="0" y="0"/>
          <a:chExt cx="0" cy="0"/>
        </a:xfrm>
      </p:grpSpPr>
      <p:pic>
        <p:nvPicPr>
          <p:cNvPr id="2" name="図 1" descr="屋外, 草, 自然, 跡 が含まれている画像&#10;&#10;自動的に生成された説明">
            <a:extLst>
              <a:ext uri="{FF2B5EF4-FFF2-40B4-BE49-F238E27FC236}">
                <a16:creationId xmlns:a16="http://schemas.microsoft.com/office/drawing/2014/main" id="{D683FF22-0E3E-B6E1-3C19-5818533B9AC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51200" y="898516"/>
            <a:ext cx="8940800" cy="5959484"/>
          </a:xfrm>
          <a:prstGeom prst="rect">
            <a:avLst/>
          </a:prstGeom>
          <a:noFill/>
          <a:ln>
            <a:noFill/>
          </a:ln>
        </p:spPr>
      </p:pic>
      <p:sp>
        <p:nvSpPr>
          <p:cNvPr id="7" name="テキスト ボックス 6">
            <a:extLst>
              <a:ext uri="{FF2B5EF4-FFF2-40B4-BE49-F238E27FC236}">
                <a16:creationId xmlns:a16="http://schemas.microsoft.com/office/drawing/2014/main" id="{0251BF1E-4F53-9ACB-5097-51F8B467666A}"/>
              </a:ext>
            </a:extLst>
          </p:cNvPr>
          <p:cNvSpPr txBox="1"/>
          <p:nvPr/>
        </p:nvSpPr>
        <p:spPr>
          <a:xfrm>
            <a:off x="216293" y="128336"/>
            <a:ext cx="7187413" cy="769441"/>
          </a:xfrm>
          <a:prstGeom prst="rect">
            <a:avLst/>
          </a:prstGeom>
          <a:noFill/>
        </p:spPr>
        <p:txBody>
          <a:bodyPr wrap="square" rtlCol="0">
            <a:spAutoFit/>
          </a:bodyPr>
          <a:lstStyle/>
          <a:p>
            <a:r>
              <a:rPr lang="ja-JP" altLang="en-US" sz="4400" dirty="0">
                <a:solidFill>
                  <a:srgbClr val="FFFF00"/>
                </a:solidFill>
                <a:latin typeface="HGS創英角ﾎﾟｯﾌﾟ体" panose="040B0A00000000000000" pitchFamily="50" charset="-128"/>
                <a:ea typeface="HGS創英角ﾎﾟｯﾌﾟ体" panose="040B0A00000000000000" pitchFamily="50" charset="-128"/>
              </a:rPr>
              <a:t>重力波の初観測　</a:t>
            </a:r>
            <a:r>
              <a:rPr lang="en-US" altLang="ja-JP" sz="2800" dirty="0">
                <a:solidFill>
                  <a:srgbClr val="FFFF00"/>
                </a:solidFill>
                <a:latin typeface="HGS創英角ﾎﾟｯﾌﾟ体" panose="040B0A00000000000000" pitchFamily="50" charset="-128"/>
                <a:ea typeface="HGS創英角ﾎﾟｯﾌﾟ体" panose="040B0A00000000000000" pitchFamily="50" charset="-128"/>
              </a:rPr>
              <a:t>2015</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rPr>
              <a:t>年</a:t>
            </a:r>
            <a:endParaRPr kumimoji="1" lang="ja-JP" altLang="en-US" sz="2800" dirty="0">
              <a:solidFill>
                <a:srgbClr val="FFFF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a:extLst>
              <a:ext uri="{FF2B5EF4-FFF2-40B4-BE49-F238E27FC236}">
                <a16:creationId xmlns:a16="http://schemas.microsoft.com/office/drawing/2014/main" id="{AA64EBF5-BBB0-C26C-4DB6-7F2A48D81AD2}"/>
              </a:ext>
            </a:extLst>
          </p:cNvPr>
          <p:cNvSpPr txBox="1"/>
          <p:nvPr/>
        </p:nvSpPr>
        <p:spPr>
          <a:xfrm>
            <a:off x="351760" y="1227367"/>
            <a:ext cx="2730107" cy="1384995"/>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ＬＩＧＯ</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（ライゴ）</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000" dirty="0">
                <a:solidFill>
                  <a:schemeClr val="bg1"/>
                </a:solidFill>
                <a:latin typeface="HGS創英角ﾎﾟｯﾌﾟ体" panose="040B0A00000000000000" pitchFamily="50" charset="-128"/>
                <a:ea typeface="HGS創英角ﾎﾟｯﾌﾟ体" panose="040B0A00000000000000" pitchFamily="50" charset="-128"/>
              </a:rPr>
              <a:t>アメリカ</a:t>
            </a:r>
          </a:p>
        </p:txBody>
      </p:sp>
      <p:sp>
        <p:nvSpPr>
          <p:cNvPr id="4" name="テキスト ボックス 3">
            <a:extLst>
              <a:ext uri="{FF2B5EF4-FFF2-40B4-BE49-F238E27FC236}">
                <a16:creationId xmlns:a16="http://schemas.microsoft.com/office/drawing/2014/main" id="{36171DC1-3571-D4D8-6117-4BED03E60A27}"/>
              </a:ext>
            </a:extLst>
          </p:cNvPr>
          <p:cNvSpPr txBox="1"/>
          <p:nvPr/>
        </p:nvSpPr>
        <p:spPr>
          <a:xfrm>
            <a:off x="351760" y="2699406"/>
            <a:ext cx="2590801" cy="1231106"/>
          </a:xfrm>
          <a:prstGeom prst="rect">
            <a:avLst/>
          </a:prstGeom>
          <a:noFill/>
        </p:spPr>
        <p:txBody>
          <a:bodyPr wrap="square">
            <a:spAutoFit/>
          </a:bodyPr>
          <a:lstStyle/>
          <a:p>
            <a:r>
              <a:rPr lang="ja-JP" altLang="en-US" sz="2800" b="1" i="0" dirty="0">
                <a:solidFill>
                  <a:schemeClr val="bg1"/>
                </a:solidFill>
                <a:effectLst/>
                <a:latin typeface="HGS創英角ﾎﾟｯﾌﾟ体" panose="040B0A00000000000000" pitchFamily="50" charset="-128"/>
                <a:ea typeface="HGS創英角ﾎﾟｯﾌﾟ体" panose="040B0A00000000000000" pitchFamily="50" charset="-128"/>
              </a:rPr>
              <a:t>Ｖｉｒｇｏ</a:t>
            </a:r>
            <a:endParaRPr lang="en-US" altLang="ja-JP" sz="2800" b="1" i="0" dirty="0">
              <a:solidFill>
                <a:schemeClr val="bg1"/>
              </a:solidFill>
              <a:effectLst/>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b="0" i="0" dirty="0">
                <a:solidFill>
                  <a:schemeClr val="bg1"/>
                </a:solidFill>
                <a:effectLst/>
                <a:latin typeface="HGS創英角ﾎﾟｯﾌﾟ体" panose="040B0A00000000000000" pitchFamily="50" charset="-128"/>
                <a:ea typeface="HGS創英角ﾎﾟｯﾌﾟ体" panose="040B0A00000000000000" pitchFamily="50" charset="-128"/>
              </a:rPr>
              <a:t>（バーゴ</a:t>
            </a:r>
            <a:r>
              <a:rPr lang="ja-JP" altLang="en-US" b="0" i="0" dirty="0">
                <a:solidFill>
                  <a:schemeClr val="bg1"/>
                </a:solidFill>
                <a:effectLst/>
                <a:latin typeface="HGS創英角ﾎﾟｯﾌﾟ体" panose="040B0A00000000000000" pitchFamily="50" charset="-128"/>
                <a:ea typeface="HGS創英角ﾎﾟｯﾌﾟ体" panose="040B0A00000000000000" pitchFamily="50" charset="-128"/>
              </a:rPr>
              <a:t>）</a:t>
            </a:r>
            <a:endParaRPr lang="en-US" altLang="ja-JP" b="0" i="0" dirty="0">
              <a:solidFill>
                <a:schemeClr val="bg1"/>
              </a:solidFill>
              <a:effectLst/>
              <a:latin typeface="HGS創英角ﾎﾟｯﾌﾟ体" panose="040B0A00000000000000" pitchFamily="50" charset="-128"/>
              <a:ea typeface="HGS創英角ﾎﾟｯﾌﾟ体" panose="040B0A00000000000000" pitchFamily="50" charset="-128"/>
            </a:endParaRPr>
          </a:p>
          <a:p>
            <a:r>
              <a:rPr lang="ja-JP" altLang="en-US" dirty="0">
                <a:solidFill>
                  <a:schemeClr val="bg1"/>
                </a:solidFill>
                <a:latin typeface="HGS創英角ﾎﾟｯﾌﾟ体" panose="040B0A00000000000000" pitchFamily="50" charset="-128"/>
                <a:ea typeface="HGS創英角ﾎﾟｯﾌﾟ体" panose="040B0A00000000000000" pitchFamily="50" charset="-128"/>
              </a:rPr>
              <a:t>　　　　　イタリア</a:t>
            </a:r>
          </a:p>
        </p:txBody>
      </p:sp>
      <p:sp>
        <p:nvSpPr>
          <p:cNvPr id="5" name="テキスト ボックス 4">
            <a:extLst>
              <a:ext uri="{FF2B5EF4-FFF2-40B4-BE49-F238E27FC236}">
                <a16:creationId xmlns:a16="http://schemas.microsoft.com/office/drawing/2014/main" id="{AD535F10-6E46-9252-6EAF-1F8780EC2E34}"/>
              </a:ext>
            </a:extLst>
          </p:cNvPr>
          <p:cNvSpPr txBox="1"/>
          <p:nvPr/>
        </p:nvSpPr>
        <p:spPr>
          <a:xfrm>
            <a:off x="421412" y="5252147"/>
            <a:ext cx="2590801" cy="1231106"/>
          </a:xfrm>
          <a:prstGeom prst="rect">
            <a:avLst/>
          </a:prstGeom>
          <a:noFill/>
        </p:spPr>
        <p:txBody>
          <a:bodyPr wrap="square">
            <a:spAutoFit/>
          </a:bodyPr>
          <a:lstStyle/>
          <a:p>
            <a:r>
              <a:rPr lang="ja-JP" altLang="en-US" sz="2800" b="1" i="0" dirty="0">
                <a:solidFill>
                  <a:schemeClr val="bg1"/>
                </a:solidFill>
                <a:effectLst/>
                <a:latin typeface="HGS創英角ﾎﾟｯﾌﾟ体" panose="040B0A00000000000000" pitchFamily="50" charset="-128"/>
                <a:ea typeface="HGS創英角ﾎﾟｯﾌﾟ体" panose="040B0A00000000000000" pitchFamily="50" charset="-128"/>
              </a:rPr>
              <a:t>ＫＡＧＲＡ</a:t>
            </a:r>
            <a:endParaRPr lang="en-US" altLang="ja-JP" sz="2800" b="1" i="0" dirty="0">
              <a:solidFill>
                <a:schemeClr val="bg1"/>
              </a:solidFill>
              <a:effectLst/>
              <a:latin typeface="HGS創英角ﾎﾟｯﾌﾟ体" panose="040B0A00000000000000" pitchFamily="50" charset="-128"/>
              <a:ea typeface="HGS創英角ﾎﾟｯﾌﾟ体" panose="040B0A00000000000000" pitchFamily="50" charset="-128"/>
            </a:endParaRPr>
          </a:p>
          <a:p>
            <a:r>
              <a:rPr lang="ja-JP" altLang="en-US" sz="2800" b="1"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2800" b="0" i="0" dirty="0">
                <a:solidFill>
                  <a:schemeClr val="bg1"/>
                </a:solidFill>
                <a:effectLst/>
                <a:latin typeface="HGS創英角ﾎﾟｯﾌﾟ体" panose="040B0A00000000000000" pitchFamily="50" charset="-128"/>
                <a:ea typeface="HGS創英角ﾎﾟｯﾌﾟ体" panose="040B0A00000000000000" pitchFamily="50" charset="-128"/>
              </a:rPr>
              <a:t>（かぐら</a:t>
            </a:r>
            <a:r>
              <a:rPr lang="ja-JP" altLang="en-US" b="0" i="0" dirty="0">
                <a:solidFill>
                  <a:schemeClr val="bg1"/>
                </a:solidFill>
                <a:effectLst/>
                <a:latin typeface="HGS創英角ﾎﾟｯﾌﾟ体" panose="040B0A00000000000000" pitchFamily="50" charset="-128"/>
                <a:ea typeface="HGS創英角ﾎﾟｯﾌﾟ体" panose="040B0A00000000000000" pitchFamily="50" charset="-128"/>
              </a:rPr>
              <a:t>）</a:t>
            </a:r>
            <a:endParaRPr lang="en-US" altLang="ja-JP" b="0" i="0" dirty="0">
              <a:solidFill>
                <a:schemeClr val="bg1"/>
              </a:solidFill>
              <a:effectLst/>
              <a:latin typeface="HGS創英角ﾎﾟｯﾌﾟ体" panose="040B0A00000000000000" pitchFamily="50" charset="-128"/>
              <a:ea typeface="HGS創英角ﾎﾟｯﾌﾟ体" panose="040B0A00000000000000" pitchFamily="50" charset="-128"/>
            </a:endParaRPr>
          </a:p>
          <a:p>
            <a:r>
              <a:rPr lang="ja-JP" altLang="en-US" dirty="0">
                <a:solidFill>
                  <a:schemeClr val="bg1"/>
                </a:solidFill>
                <a:latin typeface="HGS創英角ﾎﾟｯﾌﾟ体" panose="040B0A00000000000000" pitchFamily="50" charset="-128"/>
                <a:ea typeface="HGS創英角ﾎﾟｯﾌﾟ体" panose="040B0A00000000000000" pitchFamily="50" charset="-128"/>
              </a:rPr>
              <a:t>　　　　　　　日本</a:t>
            </a:r>
          </a:p>
        </p:txBody>
      </p:sp>
    </p:spTree>
    <p:extLst>
      <p:ext uri="{BB962C8B-B14F-4D97-AF65-F5344CB8AC3E}">
        <p14:creationId xmlns:p14="http://schemas.microsoft.com/office/powerpoint/2010/main" val="90448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17E1D-64D1-5250-A55B-B4597E360595}"/>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EA02169-C4F9-49EF-8E3D-9178D1B1D030}"/>
              </a:ext>
            </a:extLst>
          </p:cNvPr>
          <p:cNvSpPr txBox="1"/>
          <p:nvPr/>
        </p:nvSpPr>
        <p:spPr>
          <a:xfrm>
            <a:off x="216293" y="128336"/>
            <a:ext cx="7187413" cy="769441"/>
          </a:xfrm>
          <a:prstGeom prst="rect">
            <a:avLst/>
          </a:prstGeom>
          <a:noFill/>
        </p:spPr>
        <p:txBody>
          <a:bodyPr wrap="square" rtlCol="0">
            <a:spAutoFit/>
          </a:bodyPr>
          <a:lstStyle/>
          <a:p>
            <a:r>
              <a:rPr lang="ja-JP" altLang="en-US" sz="4400" dirty="0">
                <a:solidFill>
                  <a:srgbClr val="FFFF00"/>
                </a:solidFill>
                <a:latin typeface="HGS創英角ﾎﾟｯﾌﾟ体" panose="040B0A00000000000000" pitchFamily="50" charset="-128"/>
                <a:ea typeface="HGS創英角ﾎﾟｯﾌﾟ体" panose="040B0A00000000000000" pitchFamily="50" charset="-128"/>
              </a:rPr>
              <a:t>重力波の初観測　</a:t>
            </a:r>
            <a:r>
              <a:rPr lang="en-US" altLang="ja-JP" sz="2800" dirty="0">
                <a:solidFill>
                  <a:srgbClr val="FFFF00"/>
                </a:solidFill>
                <a:latin typeface="HGS創英角ﾎﾟｯﾌﾟ体" panose="040B0A00000000000000" pitchFamily="50" charset="-128"/>
                <a:ea typeface="HGS創英角ﾎﾟｯﾌﾟ体" panose="040B0A00000000000000" pitchFamily="50" charset="-128"/>
              </a:rPr>
              <a:t>2015</a:t>
            </a:r>
            <a:r>
              <a:rPr lang="ja-JP" altLang="en-US" sz="2800" dirty="0">
                <a:solidFill>
                  <a:srgbClr val="FFFF00"/>
                </a:solidFill>
                <a:latin typeface="HGS創英角ﾎﾟｯﾌﾟ体" panose="040B0A00000000000000" pitchFamily="50" charset="-128"/>
                <a:ea typeface="HGS創英角ﾎﾟｯﾌﾟ体" panose="040B0A00000000000000" pitchFamily="50" charset="-128"/>
              </a:rPr>
              <a:t>年</a:t>
            </a:r>
            <a:endParaRPr kumimoji="1" lang="ja-JP" altLang="en-US" sz="2800" dirty="0">
              <a:solidFill>
                <a:srgbClr val="FFFF00"/>
              </a:solidFill>
              <a:latin typeface="HGS創英角ﾎﾟｯﾌﾟ体" panose="040B0A00000000000000" pitchFamily="50" charset="-128"/>
              <a:ea typeface="HGS創英角ﾎﾟｯﾌﾟ体" panose="040B0A00000000000000" pitchFamily="50" charset="-128"/>
            </a:endParaRPr>
          </a:p>
        </p:txBody>
      </p:sp>
      <p:pic>
        <p:nvPicPr>
          <p:cNvPr id="3" name="図 2" descr="グラフ&#10;&#10;自動的に生成された説明">
            <a:extLst>
              <a:ext uri="{FF2B5EF4-FFF2-40B4-BE49-F238E27FC236}">
                <a16:creationId xmlns:a16="http://schemas.microsoft.com/office/drawing/2014/main" id="{4302EAE6-A23D-B000-5184-F6F030A66B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215359" y="1096231"/>
            <a:ext cx="9425595" cy="4419290"/>
          </a:xfrm>
          <a:prstGeom prst="rect">
            <a:avLst/>
          </a:prstGeom>
          <a:noFill/>
          <a:ln>
            <a:noFill/>
          </a:ln>
          <a:extLst>
            <a:ext uri="{53640926-AAD7-44D8-BBD7-CCE9431645EC}">
              <a14:shadowObscured xmlns:a14="http://schemas.microsoft.com/office/drawing/2010/main"/>
            </a:ext>
          </a:extLst>
        </p:spPr>
      </p:pic>
      <p:sp>
        <p:nvSpPr>
          <p:cNvPr id="4" name="テキスト ボックス 3">
            <a:extLst>
              <a:ext uri="{FF2B5EF4-FFF2-40B4-BE49-F238E27FC236}">
                <a16:creationId xmlns:a16="http://schemas.microsoft.com/office/drawing/2014/main" id="{6E524F99-86C9-7562-7719-C0F1D2B1542F}"/>
              </a:ext>
            </a:extLst>
          </p:cNvPr>
          <p:cNvSpPr txBox="1"/>
          <p:nvPr/>
        </p:nvSpPr>
        <p:spPr>
          <a:xfrm>
            <a:off x="1825136" y="5713975"/>
            <a:ext cx="9079930" cy="954107"/>
          </a:xfrm>
          <a:prstGeom prst="rect">
            <a:avLst/>
          </a:prstGeom>
          <a:noFill/>
        </p:spPr>
        <p:txBody>
          <a:bodyPr wrap="square">
            <a:spAutoFit/>
          </a:bodyPr>
          <a:lstStyle/>
          <a:p>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13</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億光年先</a:t>
            </a: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太陽の</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36</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倍と</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29</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倍の質量のブラックホールが合体</a:t>
            </a:r>
          </a:p>
        </p:txBody>
      </p:sp>
    </p:spTree>
    <p:extLst>
      <p:ext uri="{BB962C8B-B14F-4D97-AF65-F5344CB8AC3E}">
        <p14:creationId xmlns:p14="http://schemas.microsoft.com/office/powerpoint/2010/main" val="22322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759A3-884D-05E0-C3A6-A1054158DC6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0F6B0CC-BD2D-D2E1-2460-3E74A629E574}"/>
              </a:ext>
            </a:extLst>
          </p:cNvPr>
          <p:cNvSpPr>
            <a:spLocks noGrp="1"/>
          </p:cNvSpPr>
          <p:nvPr>
            <p:ph type="title"/>
          </p:nvPr>
        </p:nvSpPr>
        <p:spPr>
          <a:xfrm>
            <a:off x="2690283" y="1762126"/>
            <a:ext cx="6811434" cy="1903941"/>
          </a:xfrm>
        </p:spPr>
        <p:txBody>
          <a:bodyPr>
            <a:normAutofit/>
          </a:bodyPr>
          <a:lstStyle/>
          <a:p>
            <a:r>
              <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rPr>
              <a:t>ブラックホールが</a:t>
            </a:r>
            <a:br>
              <a:rPr kumimoji="1" lang="en-US" altLang="ja-JP" sz="4800" dirty="0">
                <a:solidFill>
                  <a:schemeClr val="bg1"/>
                </a:solidFill>
                <a:latin typeface="HGS創英角ﾎﾟｯﾌﾟ体" panose="040B0A00000000000000" pitchFamily="50" charset="-128"/>
                <a:ea typeface="HGS創英角ﾎﾟｯﾌﾟ体" panose="040B0A00000000000000" pitchFamily="50" charset="-128"/>
              </a:rPr>
            </a:br>
            <a:r>
              <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rPr>
              <a:t>　　できるのは・・・</a:t>
            </a:r>
          </a:p>
        </p:txBody>
      </p:sp>
      <p:sp>
        <p:nvSpPr>
          <p:cNvPr id="3" name="タイトル 1">
            <a:extLst>
              <a:ext uri="{FF2B5EF4-FFF2-40B4-BE49-F238E27FC236}">
                <a16:creationId xmlns:a16="http://schemas.microsoft.com/office/drawing/2014/main" id="{34A90F17-39DD-A4B6-7A7B-22F26D996C20}"/>
              </a:ext>
            </a:extLst>
          </p:cNvPr>
          <p:cNvSpPr txBox="1">
            <a:spLocks/>
          </p:cNvSpPr>
          <p:nvPr/>
        </p:nvSpPr>
        <p:spPr>
          <a:xfrm>
            <a:off x="3613016" y="3429000"/>
            <a:ext cx="4965968" cy="1903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8000" dirty="0">
                <a:solidFill>
                  <a:srgbClr val="FF0000"/>
                </a:solidFill>
                <a:latin typeface="HGS創英角ﾎﾟｯﾌﾟ体" panose="040B0A00000000000000" pitchFamily="50" charset="-128"/>
                <a:ea typeface="HGS創英角ﾎﾟｯﾌﾟ体" panose="040B0A00000000000000" pitchFamily="50" charset="-128"/>
              </a:rPr>
              <a:t>な～ぜ～</a:t>
            </a:r>
          </a:p>
        </p:txBody>
      </p:sp>
    </p:spTree>
    <p:extLst>
      <p:ext uri="{BB962C8B-B14F-4D97-AF65-F5344CB8AC3E}">
        <p14:creationId xmlns:p14="http://schemas.microsoft.com/office/powerpoint/2010/main" val="201422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051F-4ABD-3292-E455-A20056586C1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6B8C70A-4696-39E5-2244-EDD80BC4B4C8}"/>
              </a:ext>
            </a:extLst>
          </p:cNvPr>
          <p:cNvSpPr>
            <a:spLocks noGrp="1"/>
          </p:cNvSpPr>
          <p:nvPr>
            <p:ph type="title"/>
          </p:nvPr>
        </p:nvSpPr>
        <p:spPr>
          <a:xfrm>
            <a:off x="2426228" y="224236"/>
            <a:ext cx="7056439" cy="930273"/>
          </a:xfrm>
        </p:spPr>
        <p:txBody>
          <a:bodyPr>
            <a:normAutofit/>
          </a:bodyPr>
          <a:lstStyle/>
          <a:p>
            <a:r>
              <a:rPr kumimoji="1" lang="ja-JP" altLang="en-US" sz="4800" dirty="0">
                <a:solidFill>
                  <a:schemeClr val="bg1"/>
                </a:solidFill>
                <a:latin typeface="HGS創英角ﾎﾟｯﾌﾟ体" panose="040B0A00000000000000" pitchFamily="50" charset="-128"/>
                <a:ea typeface="HGS創英角ﾎﾟｯﾌﾟ体" panose="040B0A00000000000000" pitchFamily="50" charset="-128"/>
              </a:rPr>
              <a:t>ブラックホールの作り方</a:t>
            </a:r>
          </a:p>
        </p:txBody>
      </p:sp>
      <p:sp>
        <p:nvSpPr>
          <p:cNvPr id="4" name="矢印: 下 3">
            <a:extLst>
              <a:ext uri="{FF2B5EF4-FFF2-40B4-BE49-F238E27FC236}">
                <a16:creationId xmlns:a16="http://schemas.microsoft.com/office/drawing/2014/main" id="{C93A6EF2-AA84-B87D-4E32-3A6400F71FDA}"/>
              </a:ext>
            </a:extLst>
          </p:cNvPr>
          <p:cNvSpPr/>
          <p:nvPr/>
        </p:nvSpPr>
        <p:spPr>
          <a:xfrm>
            <a:off x="5325869" y="1290122"/>
            <a:ext cx="770131" cy="930273"/>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AEED56F-C07F-1998-2AB7-772FA550A0B4}"/>
              </a:ext>
            </a:extLst>
          </p:cNvPr>
          <p:cNvSpPr txBox="1"/>
          <p:nvPr/>
        </p:nvSpPr>
        <p:spPr>
          <a:xfrm>
            <a:off x="1181629" y="2536764"/>
            <a:ext cx="9828742" cy="769441"/>
          </a:xfrm>
          <a:prstGeom prst="rect">
            <a:avLst/>
          </a:prstGeom>
          <a:noFill/>
        </p:spPr>
        <p:txBody>
          <a:bodyPr wrap="square">
            <a:spAutoFit/>
          </a:bodyPr>
          <a:lstStyle/>
          <a:p>
            <a:r>
              <a:rPr lang="ja-JP" altLang="en-US" sz="4400" dirty="0">
                <a:solidFill>
                  <a:srgbClr val="FF0000"/>
                </a:solidFill>
                <a:latin typeface="HGS創英角ﾎﾟｯﾌﾟ体" panose="040B0A00000000000000" pitchFamily="50" charset="-128"/>
                <a:ea typeface="HGS創英角ﾎﾟｯﾌﾟ体" panose="040B0A00000000000000" pitchFamily="50" charset="-128"/>
              </a:rPr>
              <a:t>シュヴァルツシルト半径</a:t>
            </a:r>
            <a:r>
              <a:rPr lang="ja-JP" altLang="en-US" sz="4400" dirty="0">
                <a:solidFill>
                  <a:srgbClr val="FFFF00"/>
                </a:solidFill>
                <a:latin typeface="HGS創英角ﾎﾟｯﾌﾟ体" panose="040B0A00000000000000" pitchFamily="50" charset="-128"/>
                <a:ea typeface="HGS創英角ﾎﾟｯﾌﾟ体" panose="040B0A00000000000000" pitchFamily="50" charset="-128"/>
              </a:rPr>
              <a:t>まで圧縮する</a:t>
            </a:r>
          </a:p>
        </p:txBody>
      </p:sp>
      <p:sp>
        <p:nvSpPr>
          <p:cNvPr id="7" name="テキスト ボックス 6">
            <a:extLst>
              <a:ext uri="{FF2B5EF4-FFF2-40B4-BE49-F238E27FC236}">
                <a16:creationId xmlns:a16="http://schemas.microsoft.com/office/drawing/2014/main" id="{BB01405F-0ABA-6E99-4D95-B09085CC7522}"/>
              </a:ext>
            </a:extLst>
          </p:cNvPr>
          <p:cNvSpPr txBox="1"/>
          <p:nvPr/>
        </p:nvSpPr>
        <p:spPr>
          <a:xfrm>
            <a:off x="2065867" y="3995962"/>
            <a:ext cx="7987772" cy="1569660"/>
          </a:xfrm>
          <a:prstGeom prst="rect">
            <a:avLst/>
          </a:prstGeom>
          <a:noFill/>
        </p:spPr>
        <p:txBody>
          <a:bodyPr wrap="square">
            <a:spAutoFit/>
          </a:bodyPr>
          <a:lstStyle/>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太陽（直径</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140</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万</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km</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直径６</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km</a:t>
            </a:r>
          </a:p>
          <a:p>
            <a:endParaRPr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地球（直径</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12800km</a:t>
            </a:r>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直径</a:t>
            </a:r>
            <a:r>
              <a:rPr lang="en-US" altLang="ja-JP" sz="3200" dirty="0">
                <a:solidFill>
                  <a:schemeClr val="bg1"/>
                </a:solidFill>
                <a:latin typeface="HGS創英角ﾎﾟｯﾌﾟ体" panose="040B0A00000000000000" pitchFamily="50" charset="-128"/>
                <a:ea typeface="HGS創英角ﾎﾟｯﾌﾟ体" panose="040B0A00000000000000" pitchFamily="50" charset="-128"/>
              </a:rPr>
              <a:t>17.6mm</a:t>
            </a:r>
            <a:endParaRPr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7680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1C39-8853-C34B-D066-C609A1FD0158}"/>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D590B9D-EA96-7B9E-D11E-58343A453CC9}"/>
              </a:ext>
            </a:extLst>
          </p:cNvPr>
          <p:cNvSpPr txBox="1"/>
          <p:nvPr/>
        </p:nvSpPr>
        <p:spPr>
          <a:xfrm>
            <a:off x="1367897" y="4102793"/>
            <a:ext cx="3915304" cy="1446550"/>
          </a:xfrm>
          <a:prstGeom prst="rect">
            <a:avLst/>
          </a:prstGeom>
          <a:noFill/>
        </p:spPr>
        <p:txBody>
          <a:bodyPr wrap="square">
            <a:spAutoFit/>
          </a:bodyPr>
          <a:lstStyle/>
          <a:p>
            <a:r>
              <a:rPr lang="ja-JP" altLang="en-US" sz="4400" dirty="0">
                <a:solidFill>
                  <a:srgbClr val="FFFF00"/>
                </a:solidFill>
                <a:latin typeface="HGS創英角ﾎﾟｯﾌﾟ体" panose="040B0A00000000000000" pitchFamily="50" charset="-128"/>
                <a:ea typeface="HGS創英角ﾎﾟｯﾌﾟ体" panose="040B0A00000000000000" pitchFamily="50" charset="-128"/>
              </a:rPr>
              <a:t>原子の中は</a:t>
            </a:r>
            <a:endParaRPr lang="en-US" altLang="ja-JP" sz="44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4400" dirty="0">
                <a:solidFill>
                  <a:srgbClr val="FFFF00"/>
                </a:solidFill>
                <a:latin typeface="HGS創英角ﾎﾟｯﾌﾟ体" panose="040B0A00000000000000" pitchFamily="50" charset="-128"/>
                <a:ea typeface="HGS創英角ﾎﾟｯﾌﾟ体" panose="040B0A00000000000000" pitchFamily="50" charset="-128"/>
              </a:rPr>
              <a:t>　スカスカ！</a:t>
            </a:r>
          </a:p>
        </p:txBody>
      </p:sp>
      <p:pic>
        <p:nvPicPr>
          <p:cNvPr id="8" name="図 7" descr="原子と原子核 | 公益財団法人柏崎原子力広報センター｜アトミュージアム">
            <a:extLst>
              <a:ext uri="{FF2B5EF4-FFF2-40B4-BE49-F238E27FC236}">
                <a16:creationId xmlns:a16="http://schemas.microsoft.com/office/drawing/2014/main" id="{B0D97BF1-F297-E9D2-6088-B2E123C73C2B}"/>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
            <a:ext cx="8507714" cy="3232255"/>
          </a:xfrm>
          <a:prstGeom prst="rect">
            <a:avLst/>
          </a:prstGeom>
          <a:noFill/>
          <a:ln>
            <a:noFill/>
          </a:ln>
        </p:spPr>
      </p:pic>
      <p:pic>
        <p:nvPicPr>
          <p:cNvPr id="9" name="図 8" descr="図解】原子・原子核の大きさはどのくらい？ 身近なものと比較 | 図解ブースター">
            <a:extLst>
              <a:ext uri="{FF2B5EF4-FFF2-40B4-BE49-F238E27FC236}">
                <a16:creationId xmlns:a16="http://schemas.microsoft.com/office/drawing/2014/main" id="{5399BB92-0494-143B-361E-A18BDE2BBA49}"/>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43768" y="3408708"/>
            <a:ext cx="6021546" cy="3449292"/>
          </a:xfrm>
          <a:prstGeom prst="rect">
            <a:avLst/>
          </a:prstGeom>
          <a:noFill/>
          <a:ln>
            <a:noFill/>
          </a:ln>
        </p:spPr>
      </p:pic>
    </p:spTree>
    <p:extLst>
      <p:ext uri="{BB962C8B-B14F-4D97-AF65-F5344CB8AC3E}">
        <p14:creationId xmlns:p14="http://schemas.microsoft.com/office/powerpoint/2010/main" val="40534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7D04A-E183-DB53-5A05-B3FD60615427}"/>
            </a:ext>
          </a:extLst>
        </p:cNvPr>
        <p:cNvGrpSpPr/>
        <p:nvPr/>
      </p:nvGrpSpPr>
      <p:grpSpPr>
        <a:xfrm>
          <a:off x="0" y="0"/>
          <a:ext cx="0" cy="0"/>
          <a:chOff x="0" y="0"/>
          <a:chExt cx="0" cy="0"/>
        </a:xfrm>
      </p:grpSpPr>
      <p:pic>
        <p:nvPicPr>
          <p:cNvPr id="2" name="図 1" descr="グラフィカル ユーザー インターフェイス, アプリケーション, Word&#10;&#10;自動的に生成された説明">
            <a:extLst>
              <a:ext uri="{FF2B5EF4-FFF2-40B4-BE49-F238E27FC236}">
                <a16:creationId xmlns:a16="http://schemas.microsoft.com/office/drawing/2014/main" id="{FA2BB957-4D92-045B-C464-9C2D08EF27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5930" y="169313"/>
            <a:ext cx="12140139" cy="3679460"/>
          </a:xfrm>
          <a:prstGeom prst="rect">
            <a:avLst/>
          </a:prstGeom>
          <a:ln>
            <a:noFill/>
          </a:ln>
          <a:extLst>
            <a:ext uri="{53640926-AAD7-44D8-BBD7-CCE9431645EC}">
              <a14:shadowObscured xmlns:a14="http://schemas.microsoft.com/office/drawing/2010/main"/>
            </a:ext>
          </a:extLst>
        </p:spPr>
      </p:pic>
      <p:sp>
        <p:nvSpPr>
          <p:cNvPr id="4" name="テキスト ボックス 3">
            <a:extLst>
              <a:ext uri="{FF2B5EF4-FFF2-40B4-BE49-F238E27FC236}">
                <a16:creationId xmlns:a16="http://schemas.microsoft.com/office/drawing/2014/main" id="{7CC46BBF-7600-272E-7A39-2BB74DE052C7}"/>
              </a:ext>
            </a:extLst>
          </p:cNvPr>
          <p:cNvSpPr txBox="1"/>
          <p:nvPr/>
        </p:nvSpPr>
        <p:spPr>
          <a:xfrm>
            <a:off x="237066" y="4001194"/>
            <a:ext cx="6096000" cy="461665"/>
          </a:xfrm>
          <a:prstGeom prst="rect">
            <a:avLst/>
          </a:prstGeom>
          <a:noFill/>
        </p:spPr>
        <p:txBody>
          <a:bodyPr wrap="square">
            <a:spAutoFit/>
          </a:bodyPr>
          <a:lstStyle/>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（原子の電子配置　中３教科書　発展</a:t>
            </a:r>
            <a:r>
              <a:rPr lang="ja-JP" altLang="en-US" dirty="0">
                <a:solidFill>
                  <a:schemeClr val="bg1"/>
                </a:solidFill>
              </a:rPr>
              <a:t>）</a:t>
            </a:r>
          </a:p>
        </p:txBody>
      </p:sp>
      <p:pic>
        <p:nvPicPr>
          <p:cNvPr id="10" name="図 9" descr="タイムライン が含まれている画像&#10;&#10;自動的に生成された説明">
            <a:extLst>
              <a:ext uri="{FF2B5EF4-FFF2-40B4-BE49-F238E27FC236}">
                <a16:creationId xmlns:a16="http://schemas.microsoft.com/office/drawing/2014/main" id="{34D779CD-EE0E-0E27-BC5F-87F01CF3BD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5014196" y="2709333"/>
            <a:ext cx="7049464" cy="39040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43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68EE4-8AA2-5B6A-6241-A0EF1DE07327}"/>
            </a:ext>
          </a:extLst>
        </p:cNvPr>
        <p:cNvGrpSpPr/>
        <p:nvPr/>
      </p:nvGrpSpPr>
      <p:grpSpPr>
        <a:xfrm>
          <a:off x="0" y="0"/>
          <a:ext cx="0" cy="0"/>
          <a:chOff x="0" y="0"/>
          <a:chExt cx="0" cy="0"/>
        </a:xfrm>
      </p:grpSpPr>
      <p:pic>
        <p:nvPicPr>
          <p:cNvPr id="3" name="図 2" descr="夜空に光っている画面&#10;&#10;自動的に生成された説明">
            <a:extLst>
              <a:ext uri="{FF2B5EF4-FFF2-40B4-BE49-F238E27FC236}">
                <a16:creationId xmlns:a16="http://schemas.microsoft.com/office/drawing/2014/main" id="{56DDB632-5D3B-E802-F8D4-006D77F792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4710112" cy="4419600"/>
          </a:xfrm>
          <a:prstGeom prst="rect">
            <a:avLst/>
          </a:prstGeom>
          <a:noFill/>
          <a:ln w="38100">
            <a:solidFill>
              <a:schemeClr val="bg1"/>
            </a:solidFill>
          </a:ln>
        </p:spPr>
      </p:pic>
      <p:pic>
        <p:nvPicPr>
          <p:cNvPr id="5" name="図 4" descr="夜空の星&#10;&#10;自動的に生成された説明">
            <a:extLst>
              <a:ext uri="{FF2B5EF4-FFF2-40B4-BE49-F238E27FC236}">
                <a16:creationId xmlns:a16="http://schemas.microsoft.com/office/drawing/2014/main" id="{172A167B-1D66-B2FA-9802-63832B2DBF2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63888" y="3143407"/>
            <a:ext cx="4436573" cy="3714593"/>
          </a:xfrm>
          <a:prstGeom prst="rect">
            <a:avLst/>
          </a:prstGeom>
          <a:noFill/>
          <a:ln w="38100">
            <a:solidFill>
              <a:schemeClr val="bg1"/>
            </a:solidFill>
          </a:ln>
        </p:spPr>
      </p:pic>
      <p:pic>
        <p:nvPicPr>
          <p:cNvPr id="6" name="図 5" descr="星, 花 が含まれている画像&#10;&#10;自動的に生成された説明">
            <a:extLst>
              <a:ext uri="{FF2B5EF4-FFF2-40B4-BE49-F238E27FC236}">
                <a16:creationId xmlns:a16="http://schemas.microsoft.com/office/drawing/2014/main" id="{2D49F4CA-A7DA-5C3A-0470-68540233CFC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97556" y="437994"/>
            <a:ext cx="5994444" cy="3869266"/>
          </a:xfrm>
          <a:prstGeom prst="rect">
            <a:avLst/>
          </a:prstGeom>
          <a:noFill/>
          <a:ln w="38100">
            <a:solidFill>
              <a:schemeClr val="bg1"/>
            </a:solidFill>
          </a:ln>
        </p:spPr>
      </p:pic>
      <p:sp>
        <p:nvSpPr>
          <p:cNvPr id="7" name="テキスト ボックス 6">
            <a:extLst>
              <a:ext uri="{FF2B5EF4-FFF2-40B4-BE49-F238E27FC236}">
                <a16:creationId xmlns:a16="http://schemas.microsoft.com/office/drawing/2014/main" id="{3C554D81-2EEA-EA90-1C2E-754A07BBDCF4}"/>
              </a:ext>
            </a:extLst>
          </p:cNvPr>
          <p:cNvSpPr txBox="1"/>
          <p:nvPr/>
        </p:nvSpPr>
        <p:spPr>
          <a:xfrm>
            <a:off x="135466" y="0"/>
            <a:ext cx="2099735" cy="954107"/>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おとめ座　</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Ｍ８７銀河</a:t>
            </a:r>
          </a:p>
        </p:txBody>
      </p:sp>
    </p:spTree>
    <p:extLst>
      <p:ext uri="{BB962C8B-B14F-4D97-AF65-F5344CB8AC3E}">
        <p14:creationId xmlns:p14="http://schemas.microsoft.com/office/powerpoint/2010/main" val="95204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BC389-6148-29F6-7790-D3EA48F53D08}"/>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6F4A889-FF19-9569-037F-2B97024BEA8D}"/>
              </a:ext>
            </a:extLst>
          </p:cNvPr>
          <p:cNvSpPr txBox="1"/>
          <p:nvPr/>
        </p:nvSpPr>
        <p:spPr>
          <a:xfrm>
            <a:off x="550668" y="435588"/>
            <a:ext cx="2751332" cy="1015663"/>
          </a:xfrm>
          <a:prstGeom prst="rect">
            <a:avLst/>
          </a:prstGeom>
          <a:noFill/>
        </p:spPr>
        <p:txBody>
          <a:bodyPr wrap="square" rtlCol="0">
            <a:spAutoFit/>
          </a:bodyPr>
          <a:lstStyle/>
          <a:p>
            <a:r>
              <a:rPr kumimoji="1" lang="ja-JP" altLang="en-US" sz="6000" dirty="0">
                <a:solidFill>
                  <a:srgbClr val="FFFF00"/>
                </a:solidFill>
                <a:latin typeface="HGS創英角ﾎﾟｯﾌﾟ体" panose="040B0A00000000000000" pitchFamily="50" charset="-128"/>
                <a:ea typeface="HGS創英角ﾎﾟｯﾌﾟ体" panose="040B0A00000000000000" pitchFamily="50" charset="-128"/>
              </a:rPr>
              <a:t>量子論</a:t>
            </a:r>
          </a:p>
        </p:txBody>
      </p:sp>
      <p:sp>
        <p:nvSpPr>
          <p:cNvPr id="5" name="テキスト ボックス 4">
            <a:extLst>
              <a:ext uri="{FF2B5EF4-FFF2-40B4-BE49-F238E27FC236}">
                <a16:creationId xmlns:a16="http://schemas.microsoft.com/office/drawing/2014/main" id="{597BC740-BF0E-8E92-9EF3-E0F8283E9038}"/>
              </a:ext>
            </a:extLst>
          </p:cNvPr>
          <p:cNvSpPr txBox="1"/>
          <p:nvPr/>
        </p:nvSpPr>
        <p:spPr>
          <a:xfrm>
            <a:off x="3530265" y="497144"/>
            <a:ext cx="7010401" cy="954107"/>
          </a:xfrm>
          <a:prstGeom prst="rect">
            <a:avLst/>
          </a:prstGeom>
          <a:noFill/>
        </p:spPr>
        <p:txBody>
          <a:bodyPr wrap="square" rtlCol="0">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・原子核の周りの電子のようすを</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正しく説明する理論</a:t>
            </a:r>
          </a:p>
        </p:txBody>
      </p:sp>
      <p:pic>
        <p:nvPicPr>
          <p:cNvPr id="3074" name="Picture 2" descr="undefined">
            <a:extLst>
              <a:ext uri="{FF2B5EF4-FFF2-40B4-BE49-F238E27FC236}">
                <a16:creationId xmlns:a16="http://schemas.microsoft.com/office/drawing/2014/main" id="{7410747E-1223-4D0E-3E57-C2CB870883F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9780" y="1639586"/>
            <a:ext cx="2530485" cy="357882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E5E4FFFF-596E-E43D-380D-4A8FD722F71F}"/>
              </a:ext>
            </a:extLst>
          </p:cNvPr>
          <p:cNvSpPr txBox="1"/>
          <p:nvPr/>
        </p:nvSpPr>
        <p:spPr>
          <a:xfrm>
            <a:off x="4501081" y="1479876"/>
            <a:ext cx="7234602" cy="769441"/>
          </a:xfrm>
          <a:prstGeom prst="rect">
            <a:avLst/>
          </a:prstGeom>
          <a:noFill/>
        </p:spPr>
        <p:txBody>
          <a:bodyPr wrap="square" rtlCol="0">
            <a:spAutoFit/>
          </a:bodyPr>
          <a:lstStyle/>
          <a:p>
            <a:r>
              <a:rPr lang="ja-JP" altLang="en-US" sz="4400" dirty="0">
                <a:solidFill>
                  <a:srgbClr val="FFFF00"/>
                </a:solidFill>
                <a:latin typeface="HGS創英角ﾎﾟｯﾌﾟ体" panose="040B0A00000000000000" pitchFamily="50" charset="-128"/>
                <a:ea typeface="HGS創英角ﾎﾟｯﾌﾟ体" panose="040B0A00000000000000" pitchFamily="50" charset="-128"/>
              </a:rPr>
              <a:t>シュレーディンガー方程式</a:t>
            </a:r>
            <a:endParaRPr kumimoji="1" lang="ja-JP" altLang="en-US" sz="4400" dirty="0">
              <a:solidFill>
                <a:srgbClr val="FFFF00"/>
              </a:solidFill>
              <a:latin typeface="HGS創英角ﾎﾟｯﾌﾟ体" panose="040B0A00000000000000" pitchFamily="50" charset="-128"/>
              <a:ea typeface="HGS創英角ﾎﾟｯﾌﾟ体" panose="040B0A00000000000000" pitchFamily="50" charset="-128"/>
            </a:endParaRPr>
          </a:p>
        </p:txBody>
      </p:sp>
      <p:pic>
        <p:nvPicPr>
          <p:cNvPr id="7" name="図 6" descr="テキスト&#10;&#10;中程度の精度で自動的に生成された説明">
            <a:extLst>
              <a:ext uri="{FF2B5EF4-FFF2-40B4-BE49-F238E27FC236}">
                <a16:creationId xmlns:a16="http://schemas.microsoft.com/office/drawing/2014/main" id="{81F2BBDF-5318-6B44-9063-C0F4D5BD0E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03" t="16817" r="303" b="46157"/>
          <a:stretch/>
        </p:blipFill>
        <p:spPr bwMode="auto">
          <a:xfrm>
            <a:off x="4611859" y="2328935"/>
            <a:ext cx="6856575" cy="1275821"/>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8" name="図 7" descr="タイムライン が含まれている画像&#10;&#10;自動的に生成された説明">
            <a:extLst>
              <a:ext uri="{FF2B5EF4-FFF2-40B4-BE49-F238E27FC236}">
                <a16:creationId xmlns:a16="http://schemas.microsoft.com/office/drawing/2014/main" id="{C13FB8E9-20C5-E26C-6FA0-26109B428B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5383543" y="3848773"/>
            <a:ext cx="5433659" cy="3009227"/>
          </a:xfrm>
          <a:prstGeom prst="rect">
            <a:avLst/>
          </a:prstGeom>
          <a:noFill/>
          <a:ln>
            <a:noFill/>
          </a:ln>
          <a:extLst>
            <a:ext uri="{53640926-AAD7-44D8-BBD7-CCE9431645EC}">
              <a14:shadowObscured xmlns:a14="http://schemas.microsoft.com/office/drawing/2010/main"/>
            </a:ext>
          </a:extLst>
        </p:spPr>
      </p:pic>
      <p:sp>
        <p:nvSpPr>
          <p:cNvPr id="9" name="テキスト ボックス 8">
            <a:extLst>
              <a:ext uri="{FF2B5EF4-FFF2-40B4-BE49-F238E27FC236}">
                <a16:creationId xmlns:a16="http://schemas.microsoft.com/office/drawing/2014/main" id="{C136E388-1C0B-8D50-4748-5BEB3496737E}"/>
              </a:ext>
            </a:extLst>
          </p:cNvPr>
          <p:cNvSpPr txBox="1"/>
          <p:nvPr/>
        </p:nvSpPr>
        <p:spPr>
          <a:xfrm>
            <a:off x="795867" y="5322961"/>
            <a:ext cx="3637481" cy="1323439"/>
          </a:xfrm>
          <a:prstGeom prst="rect">
            <a:avLst/>
          </a:prstGeom>
          <a:noFill/>
        </p:spPr>
        <p:txBody>
          <a:bodyPr wrap="square" rtlCol="0">
            <a:spAutoFit/>
          </a:bodyPr>
          <a:lstStyle/>
          <a:p>
            <a:r>
              <a:rPr kumimoji="1" lang="ja-JP" altLang="en-US" sz="2800" dirty="0">
                <a:solidFill>
                  <a:schemeClr val="bg1"/>
                </a:solidFill>
                <a:latin typeface="HGP創英角ﾎﾟｯﾌﾟ体" panose="040B0A00000000000000" pitchFamily="50" charset="-128"/>
                <a:ea typeface="HGP創英角ﾎﾟｯﾌﾟ体" panose="040B0A00000000000000" pitchFamily="50" charset="-128"/>
              </a:rPr>
              <a:t>エルヴィン・</a:t>
            </a:r>
            <a:endParaRPr kumimoji="1" lang="en-US" altLang="ja-JP" sz="2800" dirty="0">
              <a:solidFill>
                <a:schemeClr val="bg1"/>
              </a:solidFill>
              <a:latin typeface="HGP創英角ﾎﾟｯﾌﾟ体" panose="040B0A00000000000000" pitchFamily="50" charset="-128"/>
              <a:ea typeface="HGP創英角ﾎﾟｯﾌﾟ体" panose="040B0A00000000000000" pitchFamily="50" charset="-128"/>
            </a:endParaRPr>
          </a:p>
          <a:p>
            <a:r>
              <a:rPr lang="ja-JP" altLang="en-US" sz="2800" dirty="0">
                <a:solidFill>
                  <a:schemeClr val="bg1"/>
                </a:solidFill>
                <a:latin typeface="HGP創英角ﾎﾟｯﾌﾟ体" panose="040B0A00000000000000" pitchFamily="50" charset="-128"/>
                <a:ea typeface="HGP創英角ﾎﾟｯﾌﾟ体" panose="040B0A00000000000000" pitchFamily="50" charset="-128"/>
              </a:rPr>
              <a:t>　　シュレーディンガー</a:t>
            </a:r>
            <a:endParaRPr kumimoji="1" lang="en-US" altLang="ja-JP" sz="2800" dirty="0">
              <a:solidFill>
                <a:schemeClr val="bg1"/>
              </a:solidFill>
              <a:latin typeface="HGP創英角ﾎﾟｯﾌﾟ体" panose="040B0A00000000000000" pitchFamily="50" charset="-128"/>
              <a:ea typeface="HGP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ドイツ</a:t>
            </a:r>
            <a:endParaRPr kumimoji="1"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4350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07F50-4C19-70F9-140A-A8DE228EDA48}"/>
            </a:ext>
          </a:extLst>
        </p:cNvPr>
        <p:cNvGrpSpPr/>
        <p:nvPr/>
      </p:nvGrpSpPr>
      <p:grpSpPr>
        <a:xfrm>
          <a:off x="0" y="0"/>
          <a:ext cx="0" cy="0"/>
          <a:chOff x="0" y="0"/>
          <a:chExt cx="0" cy="0"/>
        </a:xfrm>
      </p:grpSpPr>
      <p:pic>
        <p:nvPicPr>
          <p:cNvPr id="2" name="図 1" descr="恒星">
            <a:extLst>
              <a:ext uri="{FF2B5EF4-FFF2-40B4-BE49-F238E27FC236}">
                <a16:creationId xmlns:a16="http://schemas.microsoft.com/office/drawing/2014/main" id="{E808DA92-4CB5-B9FE-DB89-75A9DCF48F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967" r="60293" b="38400"/>
          <a:stretch/>
        </p:blipFill>
        <p:spPr bwMode="auto">
          <a:xfrm>
            <a:off x="287865" y="1475821"/>
            <a:ext cx="5626081" cy="2057347"/>
          </a:xfrm>
          <a:prstGeom prst="rect">
            <a:avLst/>
          </a:prstGeom>
          <a:noFill/>
          <a:ln>
            <a:noFill/>
          </a:ln>
          <a:extLst>
            <a:ext uri="{53640926-AAD7-44D8-BBD7-CCE9431645EC}">
              <a14:shadowObscured xmlns:a14="http://schemas.microsoft.com/office/drawing/2010/main"/>
            </a:ext>
          </a:extLst>
        </p:spPr>
      </p:pic>
      <p:pic>
        <p:nvPicPr>
          <p:cNvPr id="3" name="図 2" descr="恒星">
            <a:extLst>
              <a:ext uri="{FF2B5EF4-FFF2-40B4-BE49-F238E27FC236}">
                <a16:creationId xmlns:a16="http://schemas.microsoft.com/office/drawing/2014/main" id="{59426779-BEEA-6B41-6632-B045E3D600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9707" r="1149" b="28034"/>
          <a:stretch/>
        </p:blipFill>
        <p:spPr bwMode="auto">
          <a:xfrm>
            <a:off x="3524023" y="3300309"/>
            <a:ext cx="8380112" cy="3175000"/>
          </a:xfrm>
          <a:prstGeom prst="rect">
            <a:avLst/>
          </a:prstGeom>
          <a:noFill/>
          <a:ln>
            <a:noFill/>
          </a:ln>
          <a:extLst>
            <a:ext uri="{53640926-AAD7-44D8-BBD7-CCE9431645EC}">
              <a14:shadowObscured xmlns:a14="http://schemas.microsoft.com/office/drawing/2010/main"/>
            </a:ext>
          </a:extLst>
        </p:spPr>
      </p:pic>
      <p:sp>
        <p:nvSpPr>
          <p:cNvPr id="4" name="正方形/長方形 3">
            <a:extLst>
              <a:ext uri="{FF2B5EF4-FFF2-40B4-BE49-F238E27FC236}">
                <a16:creationId xmlns:a16="http://schemas.microsoft.com/office/drawing/2014/main" id="{C44E4F8E-11B0-71F5-8952-6558351B914C}"/>
              </a:ext>
            </a:extLst>
          </p:cNvPr>
          <p:cNvSpPr/>
          <p:nvPr/>
        </p:nvSpPr>
        <p:spPr>
          <a:xfrm>
            <a:off x="3524023" y="3557690"/>
            <a:ext cx="1505177" cy="39994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084C051-4BAB-49F1-C906-4B76E7C9BA39}"/>
              </a:ext>
            </a:extLst>
          </p:cNvPr>
          <p:cNvSpPr/>
          <p:nvPr/>
        </p:nvSpPr>
        <p:spPr>
          <a:xfrm>
            <a:off x="5525467" y="2958466"/>
            <a:ext cx="752589" cy="35708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2F3846B-8D2E-1A83-942D-C9F7772205B0}"/>
              </a:ext>
            </a:extLst>
          </p:cNvPr>
          <p:cNvSpPr txBox="1"/>
          <p:nvPr/>
        </p:nvSpPr>
        <p:spPr>
          <a:xfrm>
            <a:off x="376743" y="477283"/>
            <a:ext cx="8902723" cy="646331"/>
          </a:xfrm>
          <a:prstGeom prst="rect">
            <a:avLst/>
          </a:prstGeom>
          <a:noFill/>
        </p:spPr>
        <p:txBody>
          <a:bodyPr wrap="square" rtlCol="0">
            <a:spAutoFit/>
          </a:bodyPr>
          <a:lstStyle/>
          <a:p>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恒星の中心で起こっていること</a:t>
            </a:r>
            <a:endParaRPr kumimoji="1" lang="ja-JP" altLang="en-US" sz="36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2839418C-8743-D215-AE57-4C2CED81808E}"/>
              </a:ext>
            </a:extLst>
          </p:cNvPr>
          <p:cNvSpPr txBox="1"/>
          <p:nvPr/>
        </p:nvSpPr>
        <p:spPr>
          <a:xfrm>
            <a:off x="7714079" y="460291"/>
            <a:ext cx="2449918" cy="830997"/>
          </a:xfrm>
          <a:prstGeom prst="rect">
            <a:avLst/>
          </a:prstGeom>
          <a:noFill/>
        </p:spPr>
        <p:txBody>
          <a:bodyPr wrap="square" rtlCol="0">
            <a:spAutoFit/>
          </a:bodyPr>
          <a:lstStyle/>
          <a:p>
            <a:r>
              <a:rPr lang="ja-JP" altLang="en-US" sz="4800" dirty="0">
                <a:solidFill>
                  <a:srgbClr val="FFFF00"/>
                </a:solidFill>
                <a:latin typeface="HGS創英角ﾎﾟｯﾌﾟ体" panose="040B0A00000000000000" pitchFamily="50" charset="-128"/>
                <a:ea typeface="HGS創英角ﾎﾟｯﾌﾟ体" panose="040B0A00000000000000" pitchFamily="50" charset="-128"/>
              </a:rPr>
              <a:t>核融合</a:t>
            </a:r>
            <a:endParaRPr kumimoji="1" lang="ja-JP" altLang="en-US" sz="4800" dirty="0">
              <a:solidFill>
                <a:srgbClr val="FFFF00"/>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305965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A7760-CD9A-E795-687F-43D274B82B47}"/>
            </a:ext>
          </a:extLst>
        </p:cNvPr>
        <p:cNvGrpSpPr/>
        <p:nvPr/>
      </p:nvGrpSpPr>
      <p:grpSpPr>
        <a:xfrm>
          <a:off x="0" y="0"/>
          <a:ext cx="0" cy="0"/>
          <a:chOff x="0" y="0"/>
          <a:chExt cx="0" cy="0"/>
        </a:xfrm>
      </p:grpSpPr>
      <p:pic>
        <p:nvPicPr>
          <p:cNvPr id="4" name="図 3" descr="1054年に中国や日本で記録された明るい星の出現は、地球に最も近いところで起きた超新星爆発の1つだった。カニ星雲は、この爆発の残骸だ。（PHOTOGRAPH BY NASA, ESA, J. HESTER AND A. LOLL (ARIZONA STATE UNIVERSITY)）">
            <a:extLst>
              <a:ext uri="{FF2B5EF4-FFF2-40B4-BE49-F238E27FC236}">
                <a16:creationId xmlns:a16="http://schemas.microsoft.com/office/drawing/2014/main" id="{A74A008A-B57B-60BE-1ABA-84446CD3696E}"/>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03068" y="1077848"/>
            <a:ext cx="4123590" cy="4123590"/>
          </a:xfrm>
          <a:prstGeom prst="rect">
            <a:avLst/>
          </a:prstGeom>
          <a:noFill/>
          <a:ln>
            <a:noFill/>
          </a:ln>
        </p:spPr>
      </p:pic>
      <p:grpSp>
        <p:nvGrpSpPr>
          <p:cNvPr id="5" name="グループ化 4">
            <a:extLst>
              <a:ext uri="{FF2B5EF4-FFF2-40B4-BE49-F238E27FC236}">
                <a16:creationId xmlns:a16="http://schemas.microsoft.com/office/drawing/2014/main" id="{5F477727-3D56-4964-AA5A-CB9D873A43EB}"/>
              </a:ext>
            </a:extLst>
          </p:cNvPr>
          <p:cNvGrpSpPr/>
          <p:nvPr/>
        </p:nvGrpSpPr>
        <p:grpSpPr>
          <a:xfrm>
            <a:off x="465342" y="1168400"/>
            <a:ext cx="6713643" cy="4521199"/>
            <a:chOff x="0" y="0"/>
            <a:chExt cx="2928620" cy="1905000"/>
          </a:xfrm>
        </p:grpSpPr>
        <p:pic>
          <p:nvPicPr>
            <p:cNvPr id="6" name="図 5" descr="ダイアグラム&#10;&#10;低い精度で自動的に生成された説明">
              <a:extLst>
                <a:ext uri="{FF2B5EF4-FFF2-40B4-BE49-F238E27FC236}">
                  <a16:creationId xmlns:a16="http://schemas.microsoft.com/office/drawing/2014/main" id="{E36C38B5-D4B1-2B59-C9A3-36A026E2998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2928620" cy="1905000"/>
            </a:xfrm>
            <a:prstGeom prst="rect">
              <a:avLst/>
            </a:prstGeom>
            <a:noFill/>
            <a:ln>
              <a:noFill/>
            </a:ln>
          </p:spPr>
        </p:pic>
        <p:sp>
          <p:nvSpPr>
            <p:cNvPr id="7" name="楕円 6">
              <a:extLst>
                <a:ext uri="{FF2B5EF4-FFF2-40B4-BE49-F238E27FC236}">
                  <a16:creationId xmlns:a16="http://schemas.microsoft.com/office/drawing/2014/main" id="{406BF57E-9AED-0ADF-9D64-1684FC44AACB}"/>
                </a:ext>
              </a:extLst>
            </p:cNvPr>
            <p:cNvSpPr/>
            <p:nvPr/>
          </p:nvSpPr>
          <p:spPr>
            <a:xfrm>
              <a:off x="601980" y="754380"/>
              <a:ext cx="76200" cy="762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8" name="テキスト ボックス 7">
            <a:extLst>
              <a:ext uri="{FF2B5EF4-FFF2-40B4-BE49-F238E27FC236}">
                <a16:creationId xmlns:a16="http://schemas.microsoft.com/office/drawing/2014/main" id="{2ECBBB03-9FFA-57A7-6A18-148C4EF005B0}"/>
              </a:ext>
            </a:extLst>
          </p:cNvPr>
          <p:cNvSpPr txBox="1"/>
          <p:nvPr/>
        </p:nvSpPr>
        <p:spPr>
          <a:xfrm>
            <a:off x="301097" y="280200"/>
            <a:ext cx="3119437" cy="769441"/>
          </a:xfrm>
          <a:prstGeom prst="rect">
            <a:avLst/>
          </a:prstGeom>
          <a:noFill/>
        </p:spPr>
        <p:txBody>
          <a:bodyPr wrap="square">
            <a:spAutoFit/>
          </a:bodyPr>
          <a:lstStyle/>
          <a:p>
            <a:r>
              <a:rPr lang="ja-JP" altLang="en-US" sz="4400" dirty="0">
                <a:solidFill>
                  <a:srgbClr val="FFFF00"/>
                </a:solidFill>
                <a:latin typeface="HGS創英角ﾎﾟｯﾌﾟ体" panose="040B0A00000000000000" pitchFamily="50" charset="-128"/>
                <a:ea typeface="HGS創英角ﾎﾟｯﾌﾟ体" panose="040B0A00000000000000" pitchFamily="50" charset="-128"/>
              </a:rPr>
              <a:t>超新星爆発</a:t>
            </a:r>
          </a:p>
        </p:txBody>
      </p:sp>
      <p:sp>
        <p:nvSpPr>
          <p:cNvPr id="9" name="テキスト ボックス 8">
            <a:extLst>
              <a:ext uri="{FF2B5EF4-FFF2-40B4-BE49-F238E27FC236}">
                <a16:creationId xmlns:a16="http://schemas.microsoft.com/office/drawing/2014/main" id="{FF1C3B40-6C34-2DE5-ECA8-6F7784A7B2D2}"/>
              </a:ext>
            </a:extLst>
          </p:cNvPr>
          <p:cNvSpPr txBox="1"/>
          <p:nvPr/>
        </p:nvSpPr>
        <p:spPr>
          <a:xfrm>
            <a:off x="1056512" y="5905042"/>
            <a:ext cx="6224074" cy="523220"/>
          </a:xfrm>
          <a:prstGeom prst="rect">
            <a:avLst/>
          </a:prstGeom>
          <a:noFill/>
        </p:spPr>
        <p:txBody>
          <a:bodyPr wrap="square">
            <a:spAutoFit/>
          </a:bodyPr>
          <a:lstStyle/>
          <a:p>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1054</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年　日本でも観測　おうし座　</a:t>
            </a:r>
          </a:p>
        </p:txBody>
      </p:sp>
      <p:sp>
        <p:nvSpPr>
          <p:cNvPr id="10" name="テキスト ボックス 9">
            <a:extLst>
              <a:ext uri="{FF2B5EF4-FFF2-40B4-BE49-F238E27FC236}">
                <a16:creationId xmlns:a16="http://schemas.microsoft.com/office/drawing/2014/main" id="{71C2EF4C-CACE-9009-F44E-EE8C2AB5411F}"/>
              </a:ext>
            </a:extLst>
          </p:cNvPr>
          <p:cNvSpPr txBox="1"/>
          <p:nvPr/>
        </p:nvSpPr>
        <p:spPr>
          <a:xfrm>
            <a:off x="8566740" y="5474155"/>
            <a:ext cx="2287528" cy="954107"/>
          </a:xfrm>
          <a:prstGeom prst="rect">
            <a:avLst/>
          </a:prstGeom>
          <a:noFill/>
        </p:spPr>
        <p:txBody>
          <a:bodyPr wrap="square">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かに星雲</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M1</a:t>
            </a: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6500</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光年</a:t>
            </a:r>
          </a:p>
        </p:txBody>
      </p:sp>
    </p:spTree>
    <p:extLst>
      <p:ext uri="{BB962C8B-B14F-4D97-AF65-F5344CB8AC3E}">
        <p14:creationId xmlns:p14="http://schemas.microsoft.com/office/powerpoint/2010/main" val="298585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8D4E9-B9F8-C2F4-DF4C-0E8F01A2093A}"/>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7EAC84-AA20-9C6E-EF41-75857F466501}"/>
              </a:ext>
            </a:extLst>
          </p:cNvPr>
          <p:cNvSpPr txBox="1"/>
          <p:nvPr/>
        </p:nvSpPr>
        <p:spPr>
          <a:xfrm>
            <a:off x="3472009" y="2732037"/>
            <a:ext cx="5756658" cy="1015663"/>
          </a:xfrm>
          <a:prstGeom prst="rect">
            <a:avLst/>
          </a:prstGeom>
          <a:noFill/>
        </p:spPr>
        <p:txBody>
          <a:bodyPr wrap="square" rtlCol="0">
            <a:spAutoFit/>
          </a:bodyPr>
          <a:lstStyle/>
          <a:p>
            <a:r>
              <a:rPr kumimoji="1" lang="ja-JP" altLang="en-US" sz="6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ちなみに・・・</a:t>
            </a:r>
          </a:p>
        </p:txBody>
      </p:sp>
    </p:spTree>
    <p:extLst>
      <p:ext uri="{BB962C8B-B14F-4D97-AF65-F5344CB8AC3E}">
        <p14:creationId xmlns:p14="http://schemas.microsoft.com/office/powerpoint/2010/main" val="1202768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18A6DA4-31C2-A518-4973-FD2074CF18D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01293" y="134956"/>
            <a:ext cx="6152974" cy="658653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C552965B-446B-703F-1E04-CA0E1C36F0F3}"/>
              </a:ext>
            </a:extLst>
          </p:cNvPr>
          <p:cNvSpPr txBox="1"/>
          <p:nvPr/>
        </p:nvSpPr>
        <p:spPr>
          <a:xfrm>
            <a:off x="1039107" y="422823"/>
            <a:ext cx="3662186" cy="1200329"/>
          </a:xfrm>
          <a:prstGeom prst="rect">
            <a:avLst/>
          </a:prstGeom>
          <a:noFill/>
        </p:spPr>
        <p:txBody>
          <a:bodyPr wrap="square">
            <a:spAutoFit/>
          </a:bodyPr>
          <a:lstStyle/>
          <a:p>
            <a:r>
              <a:rPr lang="ja-JP" altLang="en-US" sz="4000" dirty="0">
                <a:solidFill>
                  <a:schemeClr val="bg1"/>
                </a:solidFill>
                <a:latin typeface="HGS創英角ﾎﾟｯﾌﾟ体" panose="040B0A00000000000000" pitchFamily="50" charset="-128"/>
                <a:ea typeface="HGS創英角ﾎﾟｯﾌﾟ体" panose="040B0A00000000000000" pitchFamily="50" charset="-128"/>
              </a:rPr>
              <a:t>ベテルギウス</a:t>
            </a:r>
            <a:endParaRPr lang="en-US" altLang="ja-JP" sz="40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200" dirty="0">
                <a:solidFill>
                  <a:schemeClr val="bg1"/>
                </a:solidFill>
                <a:latin typeface="HGS創英角ﾎﾟｯﾌﾟ体" panose="040B0A00000000000000" pitchFamily="50" charset="-128"/>
                <a:ea typeface="HGS創英角ﾎﾟｯﾌﾟ体" panose="040B0A00000000000000" pitchFamily="50" charset="-128"/>
              </a:rPr>
              <a:t>　（オリオン座）</a:t>
            </a:r>
          </a:p>
        </p:txBody>
      </p:sp>
      <p:pic>
        <p:nvPicPr>
          <p:cNvPr id="1028" name="Picture 4" descr="undefined">
            <a:extLst>
              <a:ext uri="{FF2B5EF4-FFF2-40B4-BE49-F238E27FC236}">
                <a16:creationId xmlns:a16="http://schemas.microsoft.com/office/drawing/2014/main" id="{63A5763F-76B8-E387-2107-D51842A53BD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387240"/>
            <a:ext cx="6668509" cy="333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38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69E5F-87CB-0BA0-0896-02AC4EBC8DFB}"/>
            </a:ext>
          </a:extLst>
        </p:cNvPr>
        <p:cNvGrpSpPr/>
        <p:nvPr/>
      </p:nvGrpSpPr>
      <p:grpSpPr>
        <a:xfrm>
          <a:off x="0" y="0"/>
          <a:ext cx="0" cy="0"/>
          <a:chOff x="0" y="0"/>
          <a:chExt cx="0" cy="0"/>
        </a:xfrm>
      </p:grpSpPr>
      <p:pic>
        <p:nvPicPr>
          <p:cNvPr id="2" name="図 1" descr="共食いする「毒蜘蛛」中性子星 2FGL2339.6-0532">
            <a:extLst>
              <a:ext uri="{FF2B5EF4-FFF2-40B4-BE49-F238E27FC236}">
                <a16:creationId xmlns:a16="http://schemas.microsoft.com/office/drawing/2014/main" id="{CBA6BC87-2CA6-C3D7-A1EB-3346590175A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4891" y="1435798"/>
            <a:ext cx="5207525" cy="5207525"/>
          </a:xfrm>
          <a:prstGeom prst="rect">
            <a:avLst/>
          </a:prstGeom>
          <a:noFill/>
          <a:ln>
            <a:noFill/>
          </a:ln>
        </p:spPr>
      </p:pic>
      <p:sp>
        <p:nvSpPr>
          <p:cNvPr id="8" name="テキスト ボックス 7">
            <a:extLst>
              <a:ext uri="{FF2B5EF4-FFF2-40B4-BE49-F238E27FC236}">
                <a16:creationId xmlns:a16="http://schemas.microsoft.com/office/drawing/2014/main" id="{92490DFE-C2A8-A492-866C-AD9E4E17FF8D}"/>
              </a:ext>
            </a:extLst>
          </p:cNvPr>
          <p:cNvSpPr txBox="1"/>
          <p:nvPr/>
        </p:nvSpPr>
        <p:spPr>
          <a:xfrm>
            <a:off x="301097" y="280200"/>
            <a:ext cx="3119437" cy="769441"/>
          </a:xfrm>
          <a:prstGeom prst="rect">
            <a:avLst/>
          </a:prstGeom>
          <a:noFill/>
        </p:spPr>
        <p:txBody>
          <a:bodyPr wrap="square">
            <a:spAutoFit/>
          </a:bodyPr>
          <a:lstStyle/>
          <a:p>
            <a:r>
              <a:rPr lang="ja-JP" altLang="en-US" sz="4400" dirty="0">
                <a:solidFill>
                  <a:srgbClr val="FFFF00"/>
                </a:solidFill>
                <a:latin typeface="HGS創英角ﾎﾟｯﾌﾟ体" panose="040B0A00000000000000" pitchFamily="50" charset="-128"/>
                <a:ea typeface="HGS創英角ﾎﾟｯﾌﾟ体" panose="040B0A00000000000000" pitchFamily="50" charset="-128"/>
              </a:rPr>
              <a:t>中性子星</a:t>
            </a:r>
          </a:p>
        </p:txBody>
      </p:sp>
      <p:sp>
        <p:nvSpPr>
          <p:cNvPr id="9" name="テキスト ボックス 8">
            <a:extLst>
              <a:ext uri="{FF2B5EF4-FFF2-40B4-BE49-F238E27FC236}">
                <a16:creationId xmlns:a16="http://schemas.microsoft.com/office/drawing/2014/main" id="{13D6D9C4-1069-6856-263B-FCBDC67BF437}"/>
              </a:ext>
            </a:extLst>
          </p:cNvPr>
          <p:cNvSpPr txBox="1"/>
          <p:nvPr/>
        </p:nvSpPr>
        <p:spPr>
          <a:xfrm>
            <a:off x="5672667" y="712880"/>
            <a:ext cx="4658518" cy="954107"/>
          </a:xfrm>
          <a:prstGeom prst="rect">
            <a:avLst/>
          </a:prstGeom>
          <a:noFill/>
        </p:spPr>
        <p:txBody>
          <a:bodyPr wrap="square">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太陽と同じくらいの質量で</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直径約２０</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Km</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p>
        </p:txBody>
      </p:sp>
      <p:cxnSp>
        <p:nvCxnSpPr>
          <p:cNvPr id="11" name="直線矢印コネクタ 10">
            <a:extLst>
              <a:ext uri="{FF2B5EF4-FFF2-40B4-BE49-F238E27FC236}">
                <a16:creationId xmlns:a16="http://schemas.microsoft.com/office/drawing/2014/main" id="{831A7DF6-2247-D3D0-3A97-DD5DCE8770B9}"/>
              </a:ext>
            </a:extLst>
          </p:cNvPr>
          <p:cNvCxnSpPr/>
          <p:nvPr/>
        </p:nvCxnSpPr>
        <p:spPr>
          <a:xfrm>
            <a:off x="1860815" y="1189934"/>
            <a:ext cx="711200" cy="2709334"/>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2" name="図 11" descr="特集 ブラックホールの「姿」の撮影に成功！">
            <a:extLst>
              <a:ext uri="{FF2B5EF4-FFF2-40B4-BE49-F238E27FC236}">
                <a16:creationId xmlns:a16="http://schemas.microsoft.com/office/drawing/2014/main" id="{F98EE1FC-56C2-2C8B-195C-53AF5EA0396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80094" y="3308515"/>
            <a:ext cx="4394200" cy="3295650"/>
          </a:xfrm>
          <a:prstGeom prst="rect">
            <a:avLst/>
          </a:prstGeom>
          <a:noFill/>
          <a:ln>
            <a:noFill/>
          </a:ln>
        </p:spPr>
      </p:pic>
      <p:grpSp>
        <p:nvGrpSpPr>
          <p:cNvPr id="15" name="グループ化 14">
            <a:extLst>
              <a:ext uri="{FF2B5EF4-FFF2-40B4-BE49-F238E27FC236}">
                <a16:creationId xmlns:a16="http://schemas.microsoft.com/office/drawing/2014/main" id="{3BDD9D98-7900-D195-A92A-24697E2B0457}"/>
              </a:ext>
            </a:extLst>
          </p:cNvPr>
          <p:cNvGrpSpPr/>
          <p:nvPr/>
        </p:nvGrpSpPr>
        <p:grpSpPr>
          <a:xfrm>
            <a:off x="5939672" y="1961788"/>
            <a:ext cx="5639420" cy="1077218"/>
            <a:chOff x="5939672" y="1961788"/>
            <a:chExt cx="5639420" cy="1077218"/>
          </a:xfrm>
        </p:grpSpPr>
        <p:sp>
          <p:nvSpPr>
            <p:cNvPr id="13" name="矢印: 下 12">
              <a:extLst>
                <a:ext uri="{FF2B5EF4-FFF2-40B4-BE49-F238E27FC236}">
                  <a16:creationId xmlns:a16="http://schemas.microsoft.com/office/drawing/2014/main" id="{B11C3493-954B-6DF9-3421-EC45010D8168}"/>
                </a:ext>
              </a:extLst>
            </p:cNvPr>
            <p:cNvSpPr/>
            <p:nvPr/>
          </p:nvSpPr>
          <p:spPr>
            <a:xfrm rot="16200000">
              <a:off x="5963076" y="2093706"/>
              <a:ext cx="643466" cy="690273"/>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17F3FBB-175F-318A-4E99-9D79EB4EFF3B}"/>
                </a:ext>
              </a:extLst>
            </p:cNvPr>
            <p:cNvSpPr txBox="1"/>
            <p:nvPr/>
          </p:nvSpPr>
          <p:spPr>
            <a:xfrm>
              <a:off x="6920574" y="1961788"/>
              <a:ext cx="4658518" cy="1077218"/>
            </a:xfrm>
            <a:prstGeom prst="rect">
              <a:avLst/>
            </a:prstGeom>
            <a:noFill/>
          </p:spPr>
          <p:txBody>
            <a:bodyPr wrap="square">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直径約６</a:t>
              </a:r>
              <a:r>
                <a:rPr lang="en-US" altLang="ja-JP" sz="2800" dirty="0">
                  <a:solidFill>
                    <a:schemeClr val="bg1"/>
                  </a:solidFill>
                  <a:latin typeface="HGS創英角ﾎﾟｯﾌﾟ体" panose="040B0A00000000000000" pitchFamily="50" charset="-128"/>
                  <a:ea typeface="HGS創英角ﾎﾟｯﾌﾟ体" panose="040B0A00000000000000" pitchFamily="50" charset="-128"/>
                </a:rPr>
                <a:t>Km</a:t>
              </a:r>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以下になれば</a:t>
              </a:r>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3600" dirty="0">
                  <a:solidFill>
                    <a:srgbClr val="FF0000"/>
                  </a:solidFill>
                  <a:latin typeface="HGP創英角ﾎﾟｯﾌﾟ体" panose="040B0A00000000000000" pitchFamily="50" charset="-128"/>
                  <a:ea typeface="HGP創英角ﾎﾟｯﾌﾟ体" panose="040B0A00000000000000" pitchFamily="50" charset="-128"/>
                </a:rPr>
                <a:t>　　ブラックホール！</a:t>
              </a:r>
              <a:r>
                <a:rPr lang="ja-JP" altLang="en-US" sz="2800" dirty="0">
                  <a:solidFill>
                    <a:schemeClr val="bg1"/>
                  </a:solidFill>
                  <a:latin typeface="HGP創英角ﾎﾟｯﾌﾟ体" panose="040B0A00000000000000" pitchFamily="50" charset="-128"/>
                  <a:ea typeface="HGP創英角ﾎﾟｯﾌﾟ体" panose="040B0A00000000000000" pitchFamily="50" charset="-128"/>
                </a:rPr>
                <a:t>　</a:t>
              </a:r>
            </a:p>
          </p:txBody>
        </p:sp>
      </p:grpSp>
      <p:sp>
        <p:nvSpPr>
          <p:cNvPr id="3" name="テキスト ボックス 2">
            <a:extLst>
              <a:ext uri="{FF2B5EF4-FFF2-40B4-BE49-F238E27FC236}">
                <a16:creationId xmlns:a16="http://schemas.microsoft.com/office/drawing/2014/main" id="{51050939-4FC7-8498-7B14-DDDC4A2F62A9}"/>
              </a:ext>
            </a:extLst>
          </p:cNvPr>
          <p:cNvSpPr txBox="1"/>
          <p:nvPr/>
        </p:nvSpPr>
        <p:spPr>
          <a:xfrm>
            <a:off x="1579764" y="6054580"/>
            <a:ext cx="3165646" cy="523220"/>
          </a:xfrm>
          <a:prstGeom prst="rect">
            <a:avLst/>
          </a:prstGeom>
          <a:noFill/>
        </p:spPr>
        <p:txBody>
          <a:bodyPr wrap="square">
            <a:spAutoFit/>
          </a:bodyPr>
          <a:lstStyle/>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かに星雲の中心</a:t>
            </a:r>
            <a:endParaRPr lang="ja-JP" altLang="en-US" sz="24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74741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おもしろい宇宙の科学-画像0308">
            <a:extLst>
              <a:ext uri="{FF2B5EF4-FFF2-40B4-BE49-F238E27FC236}">
                <a16:creationId xmlns:a16="http://schemas.microsoft.com/office/drawing/2014/main" id="{67CF54C0-136E-0C6D-C656-997EB9C7BC9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6608" y="0"/>
            <a:ext cx="104557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848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CE0B5-05D6-F3EE-C009-B662E918EFF7}"/>
            </a:ext>
          </a:extLst>
        </p:cNvPr>
        <p:cNvGrpSpPr/>
        <p:nvPr/>
      </p:nvGrpSpPr>
      <p:grpSpPr>
        <a:xfrm>
          <a:off x="0" y="0"/>
          <a:ext cx="0" cy="0"/>
          <a:chOff x="0" y="0"/>
          <a:chExt cx="0" cy="0"/>
        </a:xfrm>
      </p:grpSpPr>
      <p:pic>
        <p:nvPicPr>
          <p:cNvPr id="2" name="図 1" descr="写真特集】太陽の50億年後？ 惑星状星雲 写真28枚 国際ニュース：AFPBB News">
            <a:extLst>
              <a:ext uri="{FF2B5EF4-FFF2-40B4-BE49-F238E27FC236}">
                <a16:creationId xmlns:a16="http://schemas.microsoft.com/office/drawing/2014/main" id="{10B7C36E-DCE7-8FA4-7814-FE29F482F5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2298699" y="35081"/>
            <a:ext cx="7217834" cy="6739101"/>
          </a:xfrm>
          <a:prstGeom prst="rect">
            <a:avLst/>
          </a:prstGeom>
          <a:noFill/>
          <a:ln>
            <a:noFill/>
          </a:ln>
        </p:spPr>
      </p:pic>
      <p:sp>
        <p:nvSpPr>
          <p:cNvPr id="3" name="テキスト ボックス 2">
            <a:extLst>
              <a:ext uri="{FF2B5EF4-FFF2-40B4-BE49-F238E27FC236}">
                <a16:creationId xmlns:a16="http://schemas.microsoft.com/office/drawing/2014/main" id="{2AAAEAAB-7E9A-9A7F-486B-D506CA8E13DD}"/>
              </a:ext>
            </a:extLst>
          </p:cNvPr>
          <p:cNvSpPr txBox="1"/>
          <p:nvPr/>
        </p:nvSpPr>
        <p:spPr>
          <a:xfrm>
            <a:off x="6331626" y="5780037"/>
            <a:ext cx="2626108" cy="830997"/>
          </a:xfrm>
          <a:prstGeom prst="rect">
            <a:avLst/>
          </a:prstGeom>
          <a:noFill/>
        </p:spPr>
        <p:txBody>
          <a:bodyPr wrap="square" rtlCol="0">
            <a:spAutoFit/>
          </a:bodyPr>
          <a:lstStyle/>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こと座Ｍ</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57</a:t>
            </a: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リング星雲</a:t>
            </a:r>
            <a:endParaRPr kumimoji="1" lang="ja-JP" altLang="en-US" sz="2400" dirty="0">
              <a:solidFill>
                <a:schemeClr val="bg1"/>
              </a:solidFill>
              <a:latin typeface="HGS創英角ﾎﾟｯﾌﾟ体" panose="040B0A00000000000000" pitchFamily="50" charset="-128"/>
              <a:ea typeface="HGS創英角ﾎﾟｯﾌﾟ体" panose="040B0A00000000000000" pitchFamily="50" charset="-128"/>
            </a:endParaRPr>
          </a:p>
        </p:txBody>
      </p:sp>
      <p:grpSp>
        <p:nvGrpSpPr>
          <p:cNvPr id="9" name="グループ化 8">
            <a:extLst>
              <a:ext uri="{FF2B5EF4-FFF2-40B4-BE49-F238E27FC236}">
                <a16:creationId xmlns:a16="http://schemas.microsoft.com/office/drawing/2014/main" id="{B10D920E-88ED-4B4A-F5FA-97F3BE433B0F}"/>
              </a:ext>
            </a:extLst>
          </p:cNvPr>
          <p:cNvGrpSpPr/>
          <p:nvPr/>
        </p:nvGrpSpPr>
        <p:grpSpPr>
          <a:xfrm>
            <a:off x="6078584" y="1432698"/>
            <a:ext cx="5401734" cy="1971933"/>
            <a:chOff x="6096000" y="1313134"/>
            <a:chExt cx="5401734" cy="1971933"/>
          </a:xfrm>
        </p:grpSpPr>
        <p:sp>
          <p:nvSpPr>
            <p:cNvPr id="5" name="テキスト ボックス 4">
              <a:extLst>
                <a:ext uri="{FF2B5EF4-FFF2-40B4-BE49-F238E27FC236}">
                  <a16:creationId xmlns:a16="http://schemas.microsoft.com/office/drawing/2014/main" id="{B9488005-CAC1-6651-1958-001ADBE3B3EB}"/>
                </a:ext>
              </a:extLst>
            </p:cNvPr>
            <p:cNvSpPr txBox="1"/>
            <p:nvPr/>
          </p:nvSpPr>
          <p:spPr>
            <a:xfrm>
              <a:off x="8378297" y="1313134"/>
              <a:ext cx="3119437" cy="769441"/>
            </a:xfrm>
            <a:prstGeom prst="rect">
              <a:avLst/>
            </a:prstGeom>
            <a:noFill/>
          </p:spPr>
          <p:txBody>
            <a:bodyPr wrap="square">
              <a:spAutoFit/>
            </a:bodyPr>
            <a:lstStyle/>
            <a:p>
              <a:r>
                <a:rPr lang="ja-JP" altLang="en-US" sz="4400" dirty="0">
                  <a:solidFill>
                    <a:srgbClr val="FFFF00"/>
                  </a:solidFill>
                  <a:latin typeface="HGS創英角ﾎﾟｯﾌﾟ体" panose="040B0A00000000000000" pitchFamily="50" charset="-128"/>
                  <a:ea typeface="HGS創英角ﾎﾟｯﾌﾟ体" panose="040B0A00000000000000" pitchFamily="50" charset="-128"/>
                </a:rPr>
                <a:t>白色矮星</a:t>
              </a:r>
            </a:p>
          </p:txBody>
        </p:sp>
        <p:cxnSp>
          <p:nvCxnSpPr>
            <p:cNvPr id="6" name="直線矢印コネクタ 5">
              <a:extLst>
                <a:ext uri="{FF2B5EF4-FFF2-40B4-BE49-F238E27FC236}">
                  <a16:creationId xmlns:a16="http://schemas.microsoft.com/office/drawing/2014/main" id="{816A69CD-46DF-7F43-5683-57E152E50D65}"/>
                </a:ext>
              </a:extLst>
            </p:cNvPr>
            <p:cNvCxnSpPr>
              <a:cxnSpLocks/>
            </p:cNvCxnSpPr>
            <p:nvPr/>
          </p:nvCxnSpPr>
          <p:spPr>
            <a:xfrm flipH="1">
              <a:off x="6096000" y="1913467"/>
              <a:ext cx="2150533" cy="1371600"/>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58486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39608-60A6-EBD5-E3CA-3ED98E381830}"/>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23CE361-2610-3F9C-09A5-3CD770693805}"/>
              </a:ext>
            </a:extLst>
          </p:cNvPr>
          <p:cNvSpPr txBox="1"/>
          <p:nvPr/>
        </p:nvSpPr>
        <p:spPr>
          <a:xfrm>
            <a:off x="217837" y="931333"/>
            <a:ext cx="7009725" cy="584775"/>
          </a:xfrm>
          <a:prstGeom prst="rect">
            <a:avLst/>
          </a:prstGeom>
          <a:noFill/>
        </p:spPr>
        <p:txBody>
          <a:bodyPr wrap="square" rtlCol="0">
            <a:spAutoFit/>
          </a:bodyPr>
          <a:lstStyle/>
          <a:p>
            <a:r>
              <a:rPr kumimoji="1" lang="ja-JP" altLang="en-US" sz="3200" dirty="0">
                <a:solidFill>
                  <a:schemeClr val="bg1"/>
                </a:solidFill>
                <a:latin typeface="HGS創英角ﾎﾟｯﾌﾟ体" panose="040B0A00000000000000" pitchFamily="50" charset="-128"/>
                <a:ea typeface="HGS創英角ﾎﾟｯﾌﾟ体" panose="040B0A00000000000000" pitchFamily="50" charset="-128"/>
              </a:rPr>
              <a:t>ブラックホールはその後・・・</a:t>
            </a:r>
          </a:p>
        </p:txBody>
      </p:sp>
      <p:pic>
        <p:nvPicPr>
          <p:cNvPr id="2" name="図 1" descr="これまでブラックホールだと思われていたものは「ブラックホールのように見えるが実は異なる存在」である可能性 - GIGAZINE">
            <a:extLst>
              <a:ext uri="{FF2B5EF4-FFF2-40B4-BE49-F238E27FC236}">
                <a16:creationId xmlns:a16="http://schemas.microsoft.com/office/drawing/2014/main" id="{353853DD-F69B-EF64-4832-C8150D46FD8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7837" y="2184908"/>
            <a:ext cx="6652016" cy="3741759"/>
          </a:xfrm>
          <a:prstGeom prst="rect">
            <a:avLst/>
          </a:prstGeom>
          <a:noFill/>
          <a:ln>
            <a:noFill/>
          </a:ln>
        </p:spPr>
      </p:pic>
      <p:pic>
        <p:nvPicPr>
          <p:cNvPr id="3" name="図 2" descr="夜空の星&#10;&#10;自動的に生成された説明">
            <a:extLst>
              <a:ext uri="{FF2B5EF4-FFF2-40B4-BE49-F238E27FC236}">
                <a16:creationId xmlns:a16="http://schemas.microsoft.com/office/drawing/2014/main" id="{AD08E15B-4A8E-F39A-1029-FA29D884E4DB}"/>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49066" y="2184908"/>
            <a:ext cx="4469018" cy="3741759"/>
          </a:xfrm>
          <a:prstGeom prst="rect">
            <a:avLst/>
          </a:prstGeom>
          <a:noFill/>
          <a:ln>
            <a:noFill/>
          </a:ln>
        </p:spPr>
      </p:pic>
    </p:spTree>
    <p:extLst>
      <p:ext uri="{BB962C8B-B14F-4D97-AF65-F5344CB8AC3E}">
        <p14:creationId xmlns:p14="http://schemas.microsoft.com/office/powerpoint/2010/main" val="190726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2F88C-288F-AEFB-3D41-4FB6D965E7B4}"/>
            </a:ext>
          </a:extLst>
        </p:cNvPr>
        <p:cNvGrpSpPr/>
        <p:nvPr/>
      </p:nvGrpSpPr>
      <p:grpSpPr>
        <a:xfrm>
          <a:off x="0" y="0"/>
          <a:ext cx="0" cy="0"/>
          <a:chOff x="0" y="0"/>
          <a:chExt cx="0" cy="0"/>
        </a:xfrm>
      </p:grpSpPr>
      <p:pic>
        <p:nvPicPr>
          <p:cNvPr id="5" name="図 4" descr="史上初の天の川銀河中心のブラックホールの画像。">
            <a:extLst>
              <a:ext uri="{FF2B5EF4-FFF2-40B4-BE49-F238E27FC236}">
                <a16:creationId xmlns:a16="http://schemas.microsoft.com/office/drawing/2014/main" id="{6ACF6B2C-A2A5-C700-772A-34EAAD1EA6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72532" y="492838"/>
            <a:ext cx="5386541" cy="3970875"/>
          </a:xfrm>
          <a:prstGeom prst="rect">
            <a:avLst/>
          </a:prstGeom>
          <a:noFill/>
          <a:ln>
            <a:noFill/>
          </a:ln>
        </p:spPr>
      </p:pic>
      <p:pic>
        <p:nvPicPr>
          <p:cNvPr id="6" name="図 5" descr="イベント・ホライズン・テレスコープで撮影された、銀河M87中心の巨大ブラックホールシャドウ。リング状の明るい部分の大きさはおよそ42マイクロ秒角であり、月面に置いた野球のボールを地球から見た時の大きさに相当します。">
            <a:extLst>
              <a:ext uri="{FF2B5EF4-FFF2-40B4-BE49-F238E27FC236}">
                <a16:creationId xmlns:a16="http://schemas.microsoft.com/office/drawing/2014/main" id="{FDBCBC63-BF84-0A59-5B0E-05CC7FDED6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6432929" y="492838"/>
            <a:ext cx="5384799" cy="4011875"/>
          </a:xfrm>
          <a:prstGeom prst="rect">
            <a:avLst/>
          </a:prstGeom>
          <a:noFill/>
          <a:ln>
            <a:noFill/>
          </a:ln>
        </p:spPr>
      </p:pic>
      <p:sp>
        <p:nvSpPr>
          <p:cNvPr id="7" name="テキスト ボックス 6">
            <a:extLst>
              <a:ext uri="{FF2B5EF4-FFF2-40B4-BE49-F238E27FC236}">
                <a16:creationId xmlns:a16="http://schemas.microsoft.com/office/drawing/2014/main" id="{E3E2E87F-A272-2208-81E0-130116DC3AC7}"/>
              </a:ext>
            </a:extLst>
          </p:cNvPr>
          <p:cNvSpPr txBox="1"/>
          <p:nvPr/>
        </p:nvSpPr>
        <p:spPr>
          <a:xfrm>
            <a:off x="1228596" y="4285899"/>
            <a:ext cx="4682005" cy="1815882"/>
          </a:xfrm>
          <a:prstGeom prst="rect">
            <a:avLst/>
          </a:prstGeom>
          <a:noFill/>
        </p:spPr>
        <p:txBody>
          <a:bodyPr wrap="square" rtlCol="0">
            <a:spAutoFit/>
          </a:bodyPr>
          <a:lstStyle/>
          <a:p>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天の川銀河中心の</a:t>
            </a:r>
            <a:endParaRPr kumimoji="1"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ブラックホール</a:t>
            </a:r>
            <a:endParaRPr kumimoji="1"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a:p>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　太陽の</a:t>
            </a:r>
            <a:r>
              <a:rPr kumimoji="1" lang="en-US" altLang="ja-JP" sz="2800" dirty="0">
                <a:solidFill>
                  <a:schemeClr val="bg1"/>
                </a:solidFill>
                <a:latin typeface="HGS創英角ﾎﾟｯﾌﾟ体" panose="040B0A00000000000000" pitchFamily="50" charset="-128"/>
                <a:ea typeface="HGS創英角ﾎﾟｯﾌﾟ体" panose="040B0A00000000000000" pitchFamily="50" charset="-128"/>
              </a:rPr>
              <a:t>400</a:t>
            </a:r>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万倍の質量</a:t>
            </a:r>
            <a:endParaRPr kumimoji="1"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a:extLst>
              <a:ext uri="{FF2B5EF4-FFF2-40B4-BE49-F238E27FC236}">
                <a16:creationId xmlns:a16="http://schemas.microsoft.com/office/drawing/2014/main" id="{D3A60361-1FBD-4DB5-2B3C-7422364DC5CF}"/>
              </a:ext>
            </a:extLst>
          </p:cNvPr>
          <p:cNvSpPr txBox="1"/>
          <p:nvPr/>
        </p:nvSpPr>
        <p:spPr>
          <a:xfrm>
            <a:off x="7135723" y="4285899"/>
            <a:ext cx="4682005" cy="1815882"/>
          </a:xfrm>
          <a:prstGeom prst="rect">
            <a:avLst/>
          </a:prstGeom>
          <a:noFill/>
        </p:spPr>
        <p:txBody>
          <a:bodyPr wrap="square" rtlCol="0">
            <a:spAutoFit/>
          </a:bodyPr>
          <a:lstStyle/>
          <a:p>
            <a:r>
              <a:rPr kumimoji="1" lang="en-US" altLang="ja-JP" sz="2800" dirty="0">
                <a:solidFill>
                  <a:schemeClr val="bg1"/>
                </a:solidFill>
                <a:latin typeface="HGS創英角ﾎﾟｯﾌﾟ体" panose="040B0A00000000000000" pitchFamily="50" charset="-128"/>
                <a:ea typeface="HGS創英角ﾎﾟｯﾌﾟ体" panose="040B0A00000000000000" pitchFamily="50" charset="-128"/>
              </a:rPr>
              <a:t>M87</a:t>
            </a:r>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銀河中心の</a:t>
            </a:r>
            <a:endParaRPr kumimoji="1"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ブラックホール</a:t>
            </a:r>
            <a:endParaRPr kumimoji="1"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a:p>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　太陽の</a:t>
            </a:r>
            <a:r>
              <a:rPr kumimoji="1" lang="en-US" altLang="ja-JP" sz="2800" dirty="0">
                <a:solidFill>
                  <a:schemeClr val="bg1"/>
                </a:solidFill>
                <a:latin typeface="HGS創英角ﾎﾟｯﾌﾟ体" panose="040B0A00000000000000" pitchFamily="50" charset="-128"/>
                <a:ea typeface="HGS創英角ﾎﾟｯﾌﾟ体" panose="040B0A00000000000000" pitchFamily="50" charset="-128"/>
              </a:rPr>
              <a:t>65</a:t>
            </a:r>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億倍の質量</a:t>
            </a:r>
            <a:endParaRPr kumimoji="1"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63173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9EF21-A155-EAA5-F7F0-0E073FEEB424}"/>
            </a:ext>
          </a:extLst>
        </p:cNvPr>
        <p:cNvGrpSpPr/>
        <p:nvPr/>
      </p:nvGrpSpPr>
      <p:grpSpPr>
        <a:xfrm>
          <a:off x="0" y="0"/>
          <a:ext cx="0" cy="0"/>
          <a:chOff x="0" y="0"/>
          <a:chExt cx="0" cy="0"/>
        </a:xfrm>
      </p:grpSpPr>
      <p:pic>
        <p:nvPicPr>
          <p:cNvPr id="2" name="図 1" descr="グラフ&#10;&#10;自動的に生成された説明">
            <a:extLst>
              <a:ext uri="{FF2B5EF4-FFF2-40B4-BE49-F238E27FC236}">
                <a16:creationId xmlns:a16="http://schemas.microsoft.com/office/drawing/2014/main" id="{31880BC9-73EA-135B-174A-3D967E1DB54F}"/>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83295"/>
            <a:ext cx="8864600" cy="6941295"/>
          </a:xfrm>
          <a:prstGeom prst="rect">
            <a:avLst/>
          </a:prstGeom>
          <a:noFill/>
          <a:ln>
            <a:noFill/>
          </a:ln>
        </p:spPr>
      </p:pic>
      <p:sp>
        <p:nvSpPr>
          <p:cNvPr id="4" name="テキスト ボックス 3">
            <a:extLst>
              <a:ext uri="{FF2B5EF4-FFF2-40B4-BE49-F238E27FC236}">
                <a16:creationId xmlns:a16="http://schemas.microsoft.com/office/drawing/2014/main" id="{12EDEFA0-2626-43FA-599E-3BF464850EB9}"/>
              </a:ext>
            </a:extLst>
          </p:cNvPr>
          <p:cNvSpPr txBox="1"/>
          <p:nvPr/>
        </p:nvSpPr>
        <p:spPr>
          <a:xfrm>
            <a:off x="2204130" y="2506132"/>
            <a:ext cx="1792137" cy="541867"/>
          </a:xfrm>
          <a:prstGeom prst="rect">
            <a:avLst/>
          </a:prstGeom>
          <a:noFill/>
        </p:spPr>
        <p:txBody>
          <a:bodyPr wrap="square" rtlCol="0">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おとめ座</a:t>
            </a:r>
          </a:p>
        </p:txBody>
      </p:sp>
      <p:pic>
        <p:nvPicPr>
          <p:cNvPr id="3" name="図 2" descr="シャルル・メシエ - Wikipedia">
            <a:extLst>
              <a:ext uri="{FF2B5EF4-FFF2-40B4-BE49-F238E27FC236}">
                <a16:creationId xmlns:a16="http://schemas.microsoft.com/office/drawing/2014/main" id="{20A936CC-A0BA-EC5D-CF96-F5AE7C017F1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12244" y="2087879"/>
            <a:ext cx="2490289" cy="3152988"/>
          </a:xfrm>
          <a:prstGeom prst="rect">
            <a:avLst/>
          </a:prstGeom>
          <a:noFill/>
          <a:ln>
            <a:noFill/>
          </a:ln>
        </p:spPr>
      </p:pic>
      <p:sp>
        <p:nvSpPr>
          <p:cNvPr id="5" name="テキスト ボックス 4">
            <a:extLst>
              <a:ext uri="{FF2B5EF4-FFF2-40B4-BE49-F238E27FC236}">
                <a16:creationId xmlns:a16="http://schemas.microsoft.com/office/drawing/2014/main" id="{AECB1A7C-2082-F582-B47D-300C62B6B35B}"/>
              </a:ext>
            </a:extLst>
          </p:cNvPr>
          <p:cNvSpPr txBox="1"/>
          <p:nvPr/>
        </p:nvSpPr>
        <p:spPr>
          <a:xfrm>
            <a:off x="9190023" y="5458547"/>
            <a:ext cx="3001977" cy="954107"/>
          </a:xfrm>
          <a:prstGeom prst="rect">
            <a:avLst/>
          </a:prstGeom>
          <a:noFill/>
        </p:spPr>
        <p:txBody>
          <a:bodyPr wrap="square">
            <a:spAutoFit/>
          </a:bodyPr>
          <a:lstStyle/>
          <a:p>
            <a:r>
              <a:rPr lang="ja-JP" altLang="en-US" sz="2800" dirty="0">
                <a:solidFill>
                  <a:schemeClr val="bg1"/>
                </a:solidFill>
                <a:latin typeface="HGP創英角ﾎﾟｯﾌﾟ体" panose="040B0A00000000000000" pitchFamily="50" charset="-128"/>
                <a:ea typeface="HGP創英角ﾎﾟｯﾌﾟ体" panose="040B0A00000000000000" pitchFamily="50" charset="-128"/>
              </a:rPr>
              <a:t>シャルル・メシエ</a:t>
            </a:r>
            <a:endParaRPr lang="en-US" altLang="ja-JP" sz="2800" dirty="0">
              <a:solidFill>
                <a:schemeClr val="bg1"/>
              </a:solidFill>
              <a:latin typeface="HGP創英角ﾎﾟｯﾌﾟ体" panose="040B0A00000000000000" pitchFamily="50" charset="-128"/>
              <a:ea typeface="HGP創英角ﾎﾟｯﾌﾟ体" panose="040B0A00000000000000" pitchFamily="50" charset="-128"/>
            </a:endParaRPr>
          </a:p>
          <a:p>
            <a:r>
              <a:rPr lang="ja-JP" altLang="en-US" sz="2800" dirty="0">
                <a:solidFill>
                  <a:schemeClr val="bg1"/>
                </a:solidFill>
                <a:latin typeface="HGP創英角ﾎﾟｯﾌﾟ体" panose="040B0A00000000000000" pitchFamily="50" charset="-128"/>
                <a:ea typeface="HGP創英角ﾎﾟｯﾌﾟ体" panose="040B0A00000000000000" pitchFamily="50" charset="-128"/>
              </a:rPr>
              <a:t>　</a:t>
            </a:r>
            <a:r>
              <a:rPr lang="en-US" altLang="ja-JP" sz="2000" dirty="0">
                <a:solidFill>
                  <a:schemeClr val="bg1"/>
                </a:solidFill>
                <a:latin typeface="HGP創英角ﾎﾟｯﾌﾟ体" panose="040B0A00000000000000" pitchFamily="50" charset="-128"/>
                <a:ea typeface="HGP創英角ﾎﾟｯﾌﾟ体" panose="040B0A00000000000000" pitchFamily="50" charset="-128"/>
              </a:rPr>
              <a:t>1730-1817</a:t>
            </a:r>
            <a:r>
              <a:rPr lang="ja-JP" altLang="en-US" sz="2000" dirty="0">
                <a:solidFill>
                  <a:schemeClr val="bg1"/>
                </a:solidFill>
                <a:latin typeface="HGP創英角ﾎﾟｯﾌﾟ体" panose="040B0A00000000000000" pitchFamily="50" charset="-128"/>
                <a:ea typeface="HGP創英角ﾎﾟｯﾌﾟ体" panose="040B0A00000000000000" pitchFamily="50" charset="-128"/>
              </a:rPr>
              <a:t>　フランス</a:t>
            </a:r>
          </a:p>
        </p:txBody>
      </p:sp>
      <p:sp>
        <p:nvSpPr>
          <p:cNvPr id="6" name="楕円 5">
            <a:extLst>
              <a:ext uri="{FF2B5EF4-FFF2-40B4-BE49-F238E27FC236}">
                <a16:creationId xmlns:a16="http://schemas.microsoft.com/office/drawing/2014/main" id="{C6CE5C47-26CA-C0D7-B46C-F3AAB6184514}"/>
              </a:ext>
            </a:extLst>
          </p:cNvPr>
          <p:cNvSpPr/>
          <p:nvPr/>
        </p:nvSpPr>
        <p:spPr>
          <a:xfrm>
            <a:off x="5723467" y="1413773"/>
            <a:ext cx="246012" cy="24249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52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5472-3807-4F11-1050-282319EEC030}"/>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AD2FCA-08C9-9AE0-55CA-798DC625D12E}"/>
              </a:ext>
            </a:extLst>
          </p:cNvPr>
          <p:cNvSpPr txBox="1"/>
          <p:nvPr/>
        </p:nvSpPr>
        <p:spPr>
          <a:xfrm>
            <a:off x="895868" y="231814"/>
            <a:ext cx="4416135" cy="3785652"/>
          </a:xfrm>
          <a:prstGeom prst="rect">
            <a:avLst/>
          </a:prstGeom>
          <a:noFill/>
        </p:spPr>
        <p:txBody>
          <a:bodyPr wrap="square" rtlCol="0">
            <a:spAutoFit/>
          </a:bodyPr>
          <a:lstStyle/>
          <a:p>
            <a:r>
              <a:rPr kumimoji="1" lang="ja-JP" altLang="en-US" sz="4000" dirty="0">
                <a:solidFill>
                  <a:schemeClr val="bg1"/>
                </a:solidFill>
                <a:latin typeface="HGS創英角ﾎﾟｯﾌﾟ体" panose="040B0A00000000000000" pitchFamily="50" charset="-128"/>
                <a:ea typeface="HGS創英角ﾎﾟｯﾌﾟ体" panose="040B0A00000000000000" pitchFamily="50" charset="-128"/>
              </a:rPr>
              <a:t>スティーブン・</a:t>
            </a:r>
            <a:endParaRPr kumimoji="1" lang="en-US" altLang="ja-JP" sz="40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4000" dirty="0">
                <a:solidFill>
                  <a:schemeClr val="bg1"/>
                </a:solidFill>
                <a:latin typeface="HGS創英角ﾎﾟｯﾌﾟ体" panose="040B0A00000000000000" pitchFamily="50" charset="-128"/>
                <a:ea typeface="HGS創英角ﾎﾟｯﾌﾟ体" panose="040B0A00000000000000" pitchFamily="50" charset="-128"/>
              </a:rPr>
              <a:t>　　　</a:t>
            </a:r>
            <a:r>
              <a:rPr kumimoji="1" lang="ja-JP" altLang="en-US" sz="4000" dirty="0">
                <a:solidFill>
                  <a:schemeClr val="bg1"/>
                </a:solidFill>
                <a:latin typeface="HGS創英角ﾎﾟｯﾌﾟ体" panose="040B0A00000000000000" pitchFamily="50" charset="-128"/>
                <a:ea typeface="HGS創英角ﾎﾟｯﾌﾟ体" panose="040B0A00000000000000" pitchFamily="50" charset="-128"/>
              </a:rPr>
              <a:t>ホーキング</a:t>
            </a:r>
            <a:endParaRPr kumimoji="1" lang="en-US" altLang="ja-JP" sz="4000" dirty="0">
              <a:solidFill>
                <a:schemeClr val="bg1"/>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1942</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月</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8</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日～</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2018</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月</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14</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日</a:t>
            </a: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イギリス</a:t>
            </a:r>
          </a:p>
          <a:p>
            <a:endParaRPr kumimoji="1"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a:extLst>
              <a:ext uri="{FF2B5EF4-FFF2-40B4-BE49-F238E27FC236}">
                <a16:creationId xmlns:a16="http://schemas.microsoft.com/office/drawing/2014/main" id="{D28405AB-E34B-C3A8-15C1-E7BA7AA2640C}"/>
              </a:ext>
            </a:extLst>
          </p:cNvPr>
          <p:cNvSpPr txBox="1"/>
          <p:nvPr/>
        </p:nvSpPr>
        <p:spPr>
          <a:xfrm>
            <a:off x="762932" y="4387498"/>
            <a:ext cx="4682005" cy="1323439"/>
          </a:xfrm>
          <a:prstGeom prst="rect">
            <a:avLst/>
          </a:prstGeom>
          <a:noFill/>
        </p:spPr>
        <p:txBody>
          <a:bodyPr wrap="square" rtlCol="0">
            <a:spAutoFit/>
          </a:bodyPr>
          <a:lstStyle/>
          <a:p>
            <a:r>
              <a:rPr kumimoji="1" lang="ja-JP" altLang="en-US" sz="4000" dirty="0">
                <a:solidFill>
                  <a:srgbClr val="FFFF00"/>
                </a:solidFill>
                <a:latin typeface="HGS創英角ﾎﾟｯﾌﾟ体" panose="040B0A00000000000000" pitchFamily="50" charset="-128"/>
                <a:ea typeface="HGS創英角ﾎﾟｯﾌﾟ体" panose="040B0A00000000000000" pitchFamily="50" charset="-128"/>
              </a:rPr>
              <a:t>ブラックホールが</a:t>
            </a:r>
            <a:endParaRPr kumimoji="1" lang="en-US" altLang="ja-JP" sz="4000" dirty="0">
              <a:solidFill>
                <a:srgbClr val="FFFF00"/>
              </a:solidFill>
              <a:latin typeface="HGS創英角ﾎﾟｯﾌﾟ体" panose="040B0A00000000000000" pitchFamily="50" charset="-128"/>
              <a:ea typeface="HGS創英角ﾎﾟｯﾌﾟ体" panose="040B0A00000000000000" pitchFamily="50" charset="-128"/>
            </a:endParaRPr>
          </a:p>
          <a:p>
            <a:r>
              <a:rPr lang="ja-JP" altLang="en-US" sz="4000" dirty="0">
                <a:solidFill>
                  <a:srgbClr val="FFFF00"/>
                </a:solidFill>
                <a:latin typeface="HGS創英角ﾎﾟｯﾌﾟ体" panose="040B0A00000000000000" pitchFamily="50" charset="-128"/>
                <a:ea typeface="HGS創英角ﾎﾟｯﾌﾟ体" panose="040B0A00000000000000" pitchFamily="50" charset="-128"/>
              </a:rPr>
              <a:t>　　</a:t>
            </a:r>
            <a:r>
              <a:rPr kumimoji="1" lang="ja-JP" altLang="en-US" sz="4000" dirty="0">
                <a:solidFill>
                  <a:srgbClr val="FFFF00"/>
                </a:solidFill>
                <a:latin typeface="HGS創英角ﾎﾟｯﾌﾟ体" panose="040B0A00000000000000" pitchFamily="50" charset="-128"/>
                <a:ea typeface="HGS創英角ﾎﾟｯﾌﾟ体" panose="040B0A00000000000000" pitchFamily="50" charset="-128"/>
              </a:rPr>
              <a:t>蒸発する？！</a:t>
            </a:r>
            <a:endParaRPr kumimoji="1" lang="en-US" altLang="ja-JP" sz="4000" dirty="0">
              <a:solidFill>
                <a:srgbClr val="FFFF00"/>
              </a:solidFill>
              <a:latin typeface="HGS創英角ﾎﾟｯﾌﾟ体" panose="040B0A00000000000000" pitchFamily="50" charset="-128"/>
              <a:ea typeface="HGS創英角ﾎﾟｯﾌﾟ体" panose="040B0A00000000000000" pitchFamily="50" charset="-128"/>
            </a:endParaRPr>
          </a:p>
        </p:txBody>
      </p:sp>
      <p:pic>
        <p:nvPicPr>
          <p:cNvPr id="2050" name="Picture 2" descr="ホーキング博士の論文や車椅子などがオークションに。クリスティーズがオンラインセールを開催｜美術手帖">
            <a:extLst>
              <a:ext uri="{FF2B5EF4-FFF2-40B4-BE49-F238E27FC236}">
                <a16:creationId xmlns:a16="http://schemas.microsoft.com/office/drawing/2014/main" id="{CDDDCB83-0F77-3EE7-C6A1-604CCBB88D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12711" y="0"/>
            <a:ext cx="46554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7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68D85-91FB-3746-27CB-CB509F473D38}"/>
            </a:ext>
          </a:extLst>
        </p:cNvPr>
        <p:cNvGrpSpPr/>
        <p:nvPr/>
      </p:nvGrpSpPr>
      <p:grpSpPr>
        <a:xfrm>
          <a:off x="0" y="0"/>
          <a:ext cx="0" cy="0"/>
          <a:chOff x="0" y="0"/>
          <a:chExt cx="0" cy="0"/>
        </a:xfrm>
      </p:grpSpPr>
      <p:pic>
        <p:nvPicPr>
          <p:cNvPr id="4" name="図 3" descr="ため息がでる宇宙の美しさ。ファンタジーで神秘的な20枚の写真">
            <a:extLst>
              <a:ext uri="{FF2B5EF4-FFF2-40B4-BE49-F238E27FC236}">
                <a16:creationId xmlns:a16="http://schemas.microsoft.com/office/drawing/2014/main" id="{3F3CD028-E411-F701-9D8F-8A535C9B6E3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2409" y="-1"/>
            <a:ext cx="6117590" cy="5634853"/>
          </a:xfrm>
          <a:prstGeom prst="rect">
            <a:avLst/>
          </a:prstGeom>
          <a:noFill/>
          <a:ln>
            <a:noFill/>
          </a:ln>
        </p:spPr>
      </p:pic>
      <p:sp>
        <p:nvSpPr>
          <p:cNvPr id="6" name="テキスト ボックス 5">
            <a:extLst>
              <a:ext uri="{FF2B5EF4-FFF2-40B4-BE49-F238E27FC236}">
                <a16:creationId xmlns:a16="http://schemas.microsoft.com/office/drawing/2014/main" id="{7C2B136B-88EE-CCD3-ABB1-F3E29B174178}"/>
              </a:ext>
            </a:extLst>
          </p:cNvPr>
          <p:cNvSpPr txBox="1"/>
          <p:nvPr/>
        </p:nvSpPr>
        <p:spPr>
          <a:xfrm>
            <a:off x="232409" y="5826587"/>
            <a:ext cx="5571067" cy="830997"/>
          </a:xfrm>
          <a:prstGeom prst="rect">
            <a:avLst/>
          </a:prstGeom>
          <a:noFill/>
        </p:spPr>
        <p:txBody>
          <a:bodyPr wrap="square">
            <a:spAutoFit/>
          </a:bodyPr>
          <a:lstStyle/>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イータカリーナ星雲（</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NGC 3372</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）の</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「ミスティック・マウンテン」</a:t>
            </a:r>
          </a:p>
        </p:txBody>
      </p:sp>
      <p:pic>
        <p:nvPicPr>
          <p:cNvPr id="7" name="Picture 2">
            <a:extLst>
              <a:ext uri="{FF2B5EF4-FFF2-40B4-BE49-F238E27FC236}">
                <a16:creationId xmlns:a16="http://schemas.microsoft.com/office/drawing/2014/main" id="{479CF338-FD74-04AA-4689-CAEDAE7DD33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58220" y="0"/>
            <a:ext cx="5401371" cy="563485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8B7422E2-252E-E111-F1A4-4B0F9F79D847}"/>
              </a:ext>
            </a:extLst>
          </p:cNvPr>
          <p:cNvSpPr txBox="1"/>
          <p:nvPr/>
        </p:nvSpPr>
        <p:spPr>
          <a:xfrm>
            <a:off x="7145867" y="5826586"/>
            <a:ext cx="5046133" cy="830997"/>
          </a:xfrm>
          <a:prstGeom prst="rect">
            <a:avLst/>
          </a:prstGeom>
          <a:noFill/>
        </p:spPr>
        <p:txBody>
          <a:bodyPr wrap="square">
            <a:spAutoFit/>
          </a:bodyPr>
          <a:lstStyle/>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わし星雲（</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M16</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NGC6611</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）の</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「創造の柱」</a:t>
            </a:r>
          </a:p>
        </p:txBody>
      </p:sp>
    </p:spTree>
    <p:extLst>
      <p:ext uri="{BB962C8B-B14F-4D97-AF65-F5344CB8AC3E}">
        <p14:creationId xmlns:p14="http://schemas.microsoft.com/office/powerpoint/2010/main" val="70571473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4B680-3470-1E96-8533-96B7B80FB95E}"/>
            </a:ext>
          </a:extLst>
        </p:cNvPr>
        <p:cNvGrpSpPr/>
        <p:nvPr/>
      </p:nvGrpSpPr>
      <p:grpSpPr>
        <a:xfrm>
          <a:off x="0" y="0"/>
          <a:ext cx="0" cy="0"/>
          <a:chOff x="0" y="0"/>
          <a:chExt cx="0" cy="0"/>
        </a:xfrm>
      </p:grpSpPr>
      <p:pic>
        <p:nvPicPr>
          <p:cNvPr id="7170" name="Picture 2">
            <a:extLst>
              <a:ext uri="{FF2B5EF4-FFF2-40B4-BE49-F238E27FC236}">
                <a16:creationId xmlns:a16="http://schemas.microsoft.com/office/drawing/2014/main" id="{04CA26AF-499C-EDE5-DCF8-3041D43206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2409" y="0"/>
            <a:ext cx="5410913" cy="565573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6437D3FD-50A6-4904-1852-6AD8B4AC7767}"/>
              </a:ext>
            </a:extLst>
          </p:cNvPr>
          <p:cNvSpPr txBox="1"/>
          <p:nvPr/>
        </p:nvSpPr>
        <p:spPr>
          <a:xfrm>
            <a:off x="945869" y="5928187"/>
            <a:ext cx="3983991" cy="461665"/>
          </a:xfrm>
          <a:prstGeom prst="rect">
            <a:avLst/>
          </a:prstGeom>
          <a:noFill/>
        </p:spPr>
        <p:txBody>
          <a:bodyPr wrap="square">
            <a:spAutoFit/>
          </a:bodyPr>
          <a:lstStyle/>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馬頭星雲（オリオン座）</a:t>
            </a:r>
          </a:p>
        </p:txBody>
      </p:sp>
      <p:pic>
        <p:nvPicPr>
          <p:cNvPr id="7172" name="Picture 4">
            <a:extLst>
              <a:ext uri="{FF2B5EF4-FFF2-40B4-BE49-F238E27FC236}">
                <a16:creationId xmlns:a16="http://schemas.microsoft.com/office/drawing/2014/main" id="{C4FD4C99-CA23-E209-4EC8-293CEFDCF5D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3467" y="0"/>
            <a:ext cx="5952921" cy="565573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09B9F8A-1E03-3BFA-70FA-792E81B48469}"/>
              </a:ext>
            </a:extLst>
          </p:cNvPr>
          <p:cNvSpPr txBox="1"/>
          <p:nvPr/>
        </p:nvSpPr>
        <p:spPr>
          <a:xfrm>
            <a:off x="7008139" y="5928187"/>
            <a:ext cx="3983991" cy="461665"/>
          </a:xfrm>
          <a:prstGeom prst="rect">
            <a:avLst/>
          </a:prstGeom>
          <a:noFill/>
        </p:spPr>
        <p:txBody>
          <a:bodyPr wrap="square">
            <a:spAutoFit/>
          </a:bodyPr>
          <a:lstStyle/>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バブル星雲（</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NGC 7635</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a:t>
            </a:r>
          </a:p>
        </p:txBody>
      </p:sp>
    </p:spTree>
    <p:extLst>
      <p:ext uri="{BB962C8B-B14F-4D97-AF65-F5344CB8AC3E}">
        <p14:creationId xmlns:p14="http://schemas.microsoft.com/office/powerpoint/2010/main" val="207424308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4347-3554-9D3A-762A-84CE367A1B3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5FAC89B-6689-B283-5D90-025391226830}"/>
              </a:ext>
            </a:extLst>
          </p:cNvPr>
          <p:cNvSpPr txBox="1"/>
          <p:nvPr/>
        </p:nvSpPr>
        <p:spPr>
          <a:xfrm>
            <a:off x="685732" y="5951106"/>
            <a:ext cx="5410268" cy="461665"/>
          </a:xfrm>
          <a:prstGeom prst="rect">
            <a:avLst/>
          </a:prstGeom>
          <a:noFill/>
        </p:spPr>
        <p:txBody>
          <a:bodyPr wrap="square">
            <a:spAutoFit/>
          </a:bodyPr>
          <a:lstStyle/>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タランチュラ星雲（大マゼラン雲）</a:t>
            </a:r>
          </a:p>
        </p:txBody>
      </p:sp>
      <p:sp>
        <p:nvSpPr>
          <p:cNvPr id="3" name="テキスト ボックス 2">
            <a:extLst>
              <a:ext uri="{FF2B5EF4-FFF2-40B4-BE49-F238E27FC236}">
                <a16:creationId xmlns:a16="http://schemas.microsoft.com/office/drawing/2014/main" id="{D4ACCB40-6B6A-0255-88EC-379F0861842E}"/>
              </a:ext>
            </a:extLst>
          </p:cNvPr>
          <p:cNvSpPr txBox="1"/>
          <p:nvPr/>
        </p:nvSpPr>
        <p:spPr>
          <a:xfrm>
            <a:off x="7312939" y="5951106"/>
            <a:ext cx="4193329" cy="461665"/>
          </a:xfrm>
          <a:prstGeom prst="rect">
            <a:avLst/>
          </a:prstGeom>
          <a:noFill/>
        </p:spPr>
        <p:txBody>
          <a:bodyPr wrap="square">
            <a:spAutoFit/>
          </a:bodyPr>
          <a:lstStyle/>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バタフライ星雲（さそり座）</a:t>
            </a:r>
          </a:p>
        </p:txBody>
      </p:sp>
      <p:pic>
        <p:nvPicPr>
          <p:cNvPr id="9218" name="Picture 2">
            <a:extLst>
              <a:ext uri="{FF2B5EF4-FFF2-40B4-BE49-F238E27FC236}">
                <a16:creationId xmlns:a16="http://schemas.microsoft.com/office/drawing/2014/main" id="{96C8EC12-A298-6E25-5192-74A1F9DF0E9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1"/>
            <a:ext cx="5858933" cy="58589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8455BE8D-D8E4-7168-F4D0-550FD16B83D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90167" y="-2"/>
            <a:ext cx="4905499" cy="585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4404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3ED6C-7247-0F4F-BE04-C2CACD6E1ED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0947712-2A71-A247-BD87-9BB444BE1CCC}"/>
              </a:ext>
            </a:extLst>
          </p:cNvPr>
          <p:cNvSpPr txBox="1"/>
          <p:nvPr/>
        </p:nvSpPr>
        <p:spPr>
          <a:xfrm>
            <a:off x="685732" y="5951106"/>
            <a:ext cx="4793158" cy="461665"/>
          </a:xfrm>
          <a:prstGeom prst="rect">
            <a:avLst/>
          </a:prstGeom>
          <a:noFill/>
        </p:spPr>
        <p:txBody>
          <a:bodyPr wrap="square">
            <a:spAutoFit/>
          </a:bodyPr>
          <a:lstStyle/>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渦巻銀河</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UGC1810</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と</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UGC1813</a:t>
            </a:r>
            <a:endParaRPr lang="ja-JP" altLang="en-US" sz="24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3" name="テキスト ボックス 2">
            <a:extLst>
              <a:ext uri="{FF2B5EF4-FFF2-40B4-BE49-F238E27FC236}">
                <a16:creationId xmlns:a16="http://schemas.microsoft.com/office/drawing/2014/main" id="{189E75E9-B630-8C8C-5EB0-2F3509441DF8}"/>
              </a:ext>
            </a:extLst>
          </p:cNvPr>
          <p:cNvSpPr txBox="1"/>
          <p:nvPr/>
        </p:nvSpPr>
        <p:spPr>
          <a:xfrm>
            <a:off x="7312939" y="5951106"/>
            <a:ext cx="4193329" cy="461665"/>
          </a:xfrm>
          <a:prstGeom prst="rect">
            <a:avLst/>
          </a:prstGeom>
          <a:noFill/>
        </p:spPr>
        <p:txBody>
          <a:bodyPr wrap="square">
            <a:spAutoFit/>
          </a:bodyPr>
          <a:lstStyle/>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一角獣座の特異変光星</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V838</a:t>
            </a:r>
            <a:endParaRPr lang="ja-JP" altLang="en-US" sz="24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10242" name="Picture 2">
            <a:extLst>
              <a:ext uri="{FF2B5EF4-FFF2-40B4-BE49-F238E27FC236}">
                <a16:creationId xmlns:a16="http://schemas.microsoft.com/office/drawing/2014/main" id="{616BED83-FFFD-D5BB-7C5D-D110444BC2B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1302" y="0"/>
            <a:ext cx="5687483" cy="576352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F466C78-4658-E5BB-3EF2-CEE34CDD550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00243" y="0"/>
            <a:ext cx="5267225" cy="5763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42582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C34EA-EEB7-4539-C15B-B10ECEC54659}"/>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2120E07-4044-E699-FC6B-53FE93E83D81}"/>
              </a:ext>
            </a:extLst>
          </p:cNvPr>
          <p:cNvSpPr txBox="1"/>
          <p:nvPr/>
        </p:nvSpPr>
        <p:spPr>
          <a:xfrm>
            <a:off x="3472009" y="2732037"/>
            <a:ext cx="5756658" cy="1015663"/>
          </a:xfrm>
          <a:prstGeom prst="rect">
            <a:avLst/>
          </a:prstGeom>
          <a:noFill/>
        </p:spPr>
        <p:txBody>
          <a:bodyPr wrap="square" rtlCol="0">
            <a:spAutoFit/>
          </a:bodyPr>
          <a:lstStyle/>
          <a:p>
            <a:r>
              <a:rPr kumimoji="1" lang="ja-JP" altLang="en-US" sz="6000" dirty="0">
                <a:solidFill>
                  <a:schemeClr val="accent2">
                    <a:lumMod val="40000"/>
                    <a:lumOff val="60000"/>
                  </a:schemeClr>
                </a:solidFill>
                <a:latin typeface="HGS創英角ﾎﾟｯﾌﾟ体" panose="040B0A00000000000000" pitchFamily="50" charset="-128"/>
                <a:ea typeface="HGS創英角ﾎﾟｯﾌﾟ体" panose="040B0A00000000000000" pitchFamily="50" charset="-128"/>
              </a:rPr>
              <a:t>おまけ・・・</a:t>
            </a:r>
          </a:p>
        </p:txBody>
      </p:sp>
    </p:spTree>
    <p:extLst>
      <p:ext uri="{BB962C8B-B14F-4D97-AF65-F5344CB8AC3E}">
        <p14:creationId xmlns:p14="http://schemas.microsoft.com/office/powerpoint/2010/main" val="3045777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1A7EA-14CC-E85B-1824-68DC3CF8CEF1}"/>
            </a:ext>
          </a:extLst>
        </p:cNvPr>
        <p:cNvGrpSpPr/>
        <p:nvPr/>
      </p:nvGrpSpPr>
      <p:grpSpPr>
        <a:xfrm>
          <a:off x="0" y="0"/>
          <a:ext cx="0" cy="0"/>
          <a:chOff x="0" y="0"/>
          <a:chExt cx="0" cy="0"/>
        </a:xfrm>
      </p:grpSpPr>
      <p:pic>
        <p:nvPicPr>
          <p:cNvPr id="2" name="図 1" descr="undefined">
            <a:extLst>
              <a:ext uri="{FF2B5EF4-FFF2-40B4-BE49-F238E27FC236}">
                <a16:creationId xmlns:a16="http://schemas.microsoft.com/office/drawing/2014/main" id="{7D42EFFC-9579-F81F-2977-D420118CBB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152144" y="155096"/>
            <a:ext cx="3944792" cy="4526560"/>
          </a:xfrm>
          <a:prstGeom prst="rect">
            <a:avLst/>
          </a:prstGeom>
          <a:noFill/>
          <a:ln>
            <a:noFill/>
          </a:ln>
        </p:spPr>
      </p:pic>
      <p:sp>
        <p:nvSpPr>
          <p:cNvPr id="3" name="テキスト ボックス 2">
            <a:extLst>
              <a:ext uri="{FF2B5EF4-FFF2-40B4-BE49-F238E27FC236}">
                <a16:creationId xmlns:a16="http://schemas.microsoft.com/office/drawing/2014/main" id="{DC8FB014-C27F-56E4-6BCB-E79622832316}"/>
              </a:ext>
            </a:extLst>
          </p:cNvPr>
          <p:cNvSpPr txBox="1"/>
          <p:nvPr/>
        </p:nvSpPr>
        <p:spPr>
          <a:xfrm>
            <a:off x="508337" y="4681656"/>
            <a:ext cx="4893737" cy="1877437"/>
          </a:xfrm>
          <a:prstGeom prst="rect">
            <a:avLst/>
          </a:prstGeom>
          <a:noFill/>
        </p:spPr>
        <p:txBody>
          <a:bodyPr wrap="square" rtlCol="0">
            <a:spAutoFit/>
          </a:bodyPr>
          <a:lstStyle/>
          <a:p>
            <a:r>
              <a:rPr lang="ja-JP" altLang="en-US" sz="4000" dirty="0">
                <a:solidFill>
                  <a:schemeClr val="bg1"/>
                </a:solidFill>
                <a:latin typeface="HGS創英角ﾎﾟｯﾌﾟ体" panose="040B0A00000000000000" pitchFamily="50" charset="-128"/>
                <a:ea typeface="HGS創英角ﾎﾟｯﾌﾟ体" panose="040B0A00000000000000" pitchFamily="50" charset="-128"/>
              </a:rPr>
              <a:t>　</a:t>
            </a:r>
            <a:r>
              <a:rPr lang="ja-JP" altLang="en-US" sz="3600" dirty="0">
                <a:solidFill>
                  <a:schemeClr val="bg1"/>
                </a:solidFill>
                <a:latin typeface="HGS創英角ﾎﾟｯﾌﾟ体" panose="040B0A00000000000000" pitchFamily="50" charset="-128"/>
                <a:ea typeface="HGS創英角ﾎﾟｯﾌﾟ体" panose="040B0A00000000000000" pitchFamily="50" charset="-128"/>
              </a:rPr>
              <a:t>ガリレオ・ガリレイ</a:t>
            </a:r>
            <a:endParaRPr lang="en-US" altLang="ja-JP" sz="3600" dirty="0">
              <a:solidFill>
                <a:schemeClr val="bg1"/>
              </a:solidFill>
              <a:latin typeface="HGS創英角ﾎﾟｯﾌﾟ体" panose="040B0A00000000000000" pitchFamily="50" charset="-128"/>
              <a:ea typeface="HGS創英角ﾎﾟｯﾌﾟ体" panose="040B0A00000000000000" pitchFamily="50" charset="-128"/>
            </a:endParaRPr>
          </a:p>
          <a:p>
            <a:endParaRPr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1564</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2</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月</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14</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日～</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1642</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rgbClr val="FF0000"/>
                </a:solidFill>
                <a:latin typeface="HGS創英角ﾎﾟｯﾌﾟ体" panose="040B0A00000000000000" pitchFamily="50" charset="-128"/>
                <a:ea typeface="HGS創英角ﾎﾟｯﾌﾟ体" panose="040B0A00000000000000" pitchFamily="50" charset="-128"/>
              </a:rPr>
              <a:t>1</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月</a:t>
            </a:r>
            <a:r>
              <a:rPr lang="en-US" altLang="ja-JP" sz="2400" dirty="0">
                <a:solidFill>
                  <a:srgbClr val="FF0000"/>
                </a:solidFill>
                <a:latin typeface="HGS創英角ﾎﾟｯﾌﾟ体" panose="040B0A00000000000000" pitchFamily="50" charset="-128"/>
                <a:ea typeface="HGS創英角ﾎﾟｯﾌﾟ体" panose="040B0A00000000000000" pitchFamily="50" charset="-128"/>
              </a:rPr>
              <a:t>8</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日</a:t>
            </a:r>
            <a:endParaRPr kumimoji="1" lang="ja-JP" altLang="en-US" sz="28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6" name="テキスト ボックス 5">
            <a:extLst>
              <a:ext uri="{FF2B5EF4-FFF2-40B4-BE49-F238E27FC236}">
                <a16:creationId xmlns:a16="http://schemas.microsoft.com/office/drawing/2014/main" id="{73D4A369-3A33-21DE-FB60-7CE685078657}"/>
              </a:ext>
            </a:extLst>
          </p:cNvPr>
          <p:cNvSpPr txBox="1"/>
          <p:nvPr/>
        </p:nvSpPr>
        <p:spPr>
          <a:xfrm>
            <a:off x="6265333" y="4731923"/>
            <a:ext cx="5147734" cy="1877437"/>
          </a:xfrm>
          <a:prstGeom prst="rect">
            <a:avLst/>
          </a:prstGeom>
          <a:noFill/>
        </p:spPr>
        <p:txBody>
          <a:bodyPr wrap="square" rtlCol="0">
            <a:spAutoFit/>
          </a:bodyPr>
          <a:lstStyle/>
          <a:p>
            <a:r>
              <a:rPr kumimoji="1" lang="ja-JP" altLang="en-US" sz="3600" dirty="0">
                <a:solidFill>
                  <a:schemeClr val="bg1"/>
                </a:solidFill>
                <a:latin typeface="HGP創英角ﾎﾟｯﾌﾟ体" panose="040B0A00000000000000" pitchFamily="50" charset="-128"/>
                <a:ea typeface="HGP創英角ﾎﾟｯﾌﾟ体" panose="040B0A00000000000000" pitchFamily="50" charset="-128"/>
              </a:rPr>
              <a:t>スティーブン・ホーキング</a:t>
            </a:r>
            <a:endParaRPr kumimoji="1" lang="en-US" altLang="ja-JP" sz="3600" dirty="0">
              <a:solidFill>
                <a:schemeClr val="bg1"/>
              </a:solidFill>
              <a:latin typeface="HGP創英角ﾎﾟｯﾌﾟ体" panose="040B0A00000000000000" pitchFamily="50" charset="-128"/>
              <a:ea typeface="HGP創英角ﾎﾟｯﾌﾟ体" panose="040B0A00000000000000" pitchFamily="50" charset="-128"/>
            </a:endParaRPr>
          </a:p>
          <a:p>
            <a:endParaRPr lang="en-US" altLang="ja-JP" sz="32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1942</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rgbClr val="FF0000"/>
                </a:solidFill>
                <a:latin typeface="HGS創英角ﾎﾟｯﾌﾟ体" panose="040B0A00000000000000" pitchFamily="50" charset="-128"/>
                <a:ea typeface="HGS創英角ﾎﾟｯﾌﾟ体" panose="040B0A00000000000000" pitchFamily="50" charset="-128"/>
              </a:rPr>
              <a:t>1</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月</a:t>
            </a:r>
            <a:r>
              <a:rPr lang="en-US" altLang="ja-JP" sz="2400" dirty="0">
                <a:solidFill>
                  <a:srgbClr val="FF0000"/>
                </a:solidFill>
                <a:latin typeface="HGS創英角ﾎﾟｯﾌﾟ体" panose="040B0A00000000000000" pitchFamily="50" charset="-128"/>
                <a:ea typeface="HGS創英角ﾎﾟｯﾌﾟ体" panose="040B0A00000000000000" pitchFamily="50" charset="-128"/>
              </a:rPr>
              <a:t>8</a:t>
            </a:r>
            <a:r>
              <a:rPr lang="ja-JP" altLang="en-US" sz="2400" dirty="0">
                <a:solidFill>
                  <a:srgbClr val="FF0000"/>
                </a:solidFill>
                <a:latin typeface="HGS創英角ﾎﾟｯﾌﾟ体" panose="040B0A00000000000000" pitchFamily="50" charset="-128"/>
                <a:ea typeface="HGS創英角ﾎﾟｯﾌﾟ体" panose="040B0A00000000000000" pitchFamily="50" charset="-128"/>
              </a:rPr>
              <a:t>日</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a:t>
            </a:r>
            <a:endParaRPr lang="en-US" altLang="ja-JP" sz="24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　　　　　</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2018</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年</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3</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月</a:t>
            </a:r>
            <a:r>
              <a:rPr lang="en-US" altLang="ja-JP" sz="2400" dirty="0">
                <a:solidFill>
                  <a:schemeClr val="bg1"/>
                </a:solidFill>
                <a:latin typeface="HGS創英角ﾎﾟｯﾌﾟ体" panose="040B0A00000000000000" pitchFamily="50" charset="-128"/>
                <a:ea typeface="HGS創英角ﾎﾟｯﾌﾟ体" panose="040B0A00000000000000" pitchFamily="50" charset="-128"/>
              </a:rPr>
              <a:t>14</a:t>
            </a:r>
            <a:r>
              <a:rPr lang="ja-JP" altLang="en-US" sz="2400" dirty="0">
                <a:solidFill>
                  <a:schemeClr val="bg1"/>
                </a:solidFill>
                <a:latin typeface="HGS創英角ﾎﾟｯﾌﾟ体" panose="040B0A00000000000000" pitchFamily="50" charset="-128"/>
                <a:ea typeface="HGS創英角ﾎﾟｯﾌﾟ体" panose="040B0A00000000000000" pitchFamily="50" charset="-128"/>
              </a:rPr>
              <a:t>日</a:t>
            </a:r>
            <a:endParaRPr kumimoji="1" lang="ja-JP" altLang="en-US" sz="3200" dirty="0">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4" name="Picture 2" descr="ホーキング博士の論文や車椅子などがオークションに。クリスティーズがオンラインセールを開催｜美術手帖">
            <a:extLst>
              <a:ext uri="{FF2B5EF4-FFF2-40B4-BE49-F238E27FC236}">
                <a16:creationId xmlns:a16="http://schemas.microsoft.com/office/drawing/2014/main" id="{13E92F05-0CBC-0A57-011B-4D7EDDAE8EF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601466" y="0"/>
            <a:ext cx="3653622" cy="468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55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4C28C-17AD-5C41-5B67-E1A64F98AE64}"/>
            </a:ext>
          </a:extLst>
        </p:cNvPr>
        <p:cNvGrpSpPr/>
        <p:nvPr/>
      </p:nvGrpSpPr>
      <p:grpSpPr>
        <a:xfrm>
          <a:off x="0" y="0"/>
          <a:ext cx="0" cy="0"/>
          <a:chOff x="0" y="0"/>
          <a:chExt cx="0" cy="0"/>
        </a:xfrm>
      </p:grpSpPr>
      <p:pic>
        <p:nvPicPr>
          <p:cNvPr id="2" name="図 1" descr="イベント・ホライズン・テレスコープで撮影された、銀河M87中心の巨大ブラックホールシャドウ。リング状の明るい部分の大きさはおよそ42マイクロ秒角であり、月面に置いた野球のボールを地球から見た時の大きさに相当します。">
            <a:extLst>
              <a:ext uri="{FF2B5EF4-FFF2-40B4-BE49-F238E27FC236}">
                <a16:creationId xmlns:a16="http://schemas.microsoft.com/office/drawing/2014/main" id="{46FC6048-8D39-D68B-2C2E-07384B7B2C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1253067" y="-42178"/>
            <a:ext cx="9296400" cy="6917111"/>
          </a:xfrm>
          <a:prstGeom prst="rect">
            <a:avLst/>
          </a:prstGeom>
          <a:noFill/>
          <a:ln>
            <a:noFill/>
          </a:ln>
        </p:spPr>
      </p:pic>
    </p:spTree>
    <p:extLst>
      <p:ext uri="{BB962C8B-B14F-4D97-AF65-F5344CB8AC3E}">
        <p14:creationId xmlns:p14="http://schemas.microsoft.com/office/powerpoint/2010/main" val="3685930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FB97-33A3-1769-4A83-CABFAD795859}"/>
            </a:ext>
          </a:extLst>
        </p:cNvPr>
        <p:cNvGrpSpPr/>
        <p:nvPr/>
      </p:nvGrpSpPr>
      <p:grpSpPr>
        <a:xfrm>
          <a:off x="0" y="0"/>
          <a:ext cx="0" cy="0"/>
          <a:chOff x="0" y="0"/>
          <a:chExt cx="0" cy="0"/>
        </a:xfrm>
      </p:grpSpPr>
      <p:pic>
        <p:nvPicPr>
          <p:cNvPr id="1026" name="Picture 2" descr="プレスリリース - 史上初、ブラックホールの撮影に成功 ― 地球 ...">
            <a:extLst>
              <a:ext uri="{FF2B5EF4-FFF2-40B4-BE49-F238E27FC236}">
                <a16:creationId xmlns:a16="http://schemas.microsoft.com/office/drawing/2014/main" id="{C0B1309D-A45A-6F05-33DE-2CA44E0D78B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72418" y="0"/>
            <a:ext cx="9047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41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95CDF-D479-7081-7ADC-C8B4F5B9219C}"/>
            </a:ext>
          </a:extLst>
        </p:cNvPr>
        <p:cNvGrpSpPr/>
        <p:nvPr/>
      </p:nvGrpSpPr>
      <p:grpSpPr>
        <a:xfrm>
          <a:off x="0" y="0"/>
          <a:ext cx="0" cy="0"/>
          <a:chOff x="0" y="0"/>
          <a:chExt cx="0" cy="0"/>
        </a:xfrm>
      </p:grpSpPr>
      <p:pic>
        <p:nvPicPr>
          <p:cNvPr id="3" name="図 2" descr="アルマ望遠鏡山頂施設で、アンテナ群とともに。&#10;Credit: 国立天文台&#10;">
            <a:extLst>
              <a:ext uri="{FF2B5EF4-FFF2-40B4-BE49-F238E27FC236}">
                <a16:creationId xmlns:a16="http://schemas.microsoft.com/office/drawing/2014/main" id="{2E53A903-44FB-067C-6349-7FF8E62B6C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6045" y="1545581"/>
            <a:ext cx="12135955" cy="4319376"/>
          </a:xfrm>
          <a:prstGeom prst="rect">
            <a:avLst/>
          </a:prstGeom>
          <a:noFill/>
          <a:ln>
            <a:noFill/>
          </a:ln>
        </p:spPr>
      </p:pic>
      <p:sp>
        <p:nvSpPr>
          <p:cNvPr id="4" name="テキスト ボックス 3">
            <a:extLst>
              <a:ext uri="{FF2B5EF4-FFF2-40B4-BE49-F238E27FC236}">
                <a16:creationId xmlns:a16="http://schemas.microsoft.com/office/drawing/2014/main" id="{F8467F82-B44E-7B1B-51F6-A7306AEB6422}"/>
              </a:ext>
            </a:extLst>
          </p:cNvPr>
          <p:cNvSpPr txBox="1"/>
          <p:nvPr/>
        </p:nvSpPr>
        <p:spPr>
          <a:xfrm>
            <a:off x="203198" y="293638"/>
            <a:ext cx="4301068" cy="954107"/>
          </a:xfrm>
          <a:prstGeom prst="rect">
            <a:avLst/>
          </a:prstGeom>
          <a:noFill/>
        </p:spPr>
        <p:txBody>
          <a:bodyPr wrap="square" rtlCol="0">
            <a:spAutoFit/>
          </a:bodyPr>
          <a:lstStyle/>
          <a:p>
            <a:r>
              <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rPr>
              <a:t>アルマ望遠鏡</a:t>
            </a:r>
            <a:endParaRPr kumimoji="1" lang="en-US" altLang="ja-JP" sz="2800" dirty="0">
              <a:solidFill>
                <a:schemeClr val="bg1"/>
              </a:solidFill>
              <a:latin typeface="HGS創英角ﾎﾟｯﾌﾟ体" panose="040B0A00000000000000" pitchFamily="50" charset="-128"/>
              <a:ea typeface="HGS創英角ﾎﾟｯﾌﾟ体" panose="040B0A00000000000000" pitchFamily="50" charset="-128"/>
            </a:endParaRPr>
          </a:p>
          <a:p>
            <a:r>
              <a:rPr lang="ja-JP" altLang="en-US" sz="2800" dirty="0">
                <a:solidFill>
                  <a:schemeClr val="bg1"/>
                </a:solidFill>
                <a:latin typeface="HGS創英角ﾎﾟｯﾌﾟ体" panose="040B0A00000000000000" pitchFamily="50" charset="-128"/>
                <a:ea typeface="HGS創英角ﾎﾟｯﾌﾟ体" panose="040B0A00000000000000" pitchFamily="50" charset="-128"/>
              </a:rPr>
              <a:t>　</a:t>
            </a:r>
            <a:endParaRPr kumimoji="1" lang="ja-JP" altLang="en-US" sz="2800" dirty="0">
              <a:solidFill>
                <a:schemeClr val="bg1"/>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71585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751A3-26D6-B75D-A995-807ABCE5C0C9}"/>
            </a:ext>
          </a:extLst>
        </p:cNvPr>
        <p:cNvGrpSpPr/>
        <p:nvPr/>
      </p:nvGrpSpPr>
      <p:grpSpPr>
        <a:xfrm>
          <a:off x="0" y="0"/>
          <a:ext cx="0" cy="0"/>
          <a:chOff x="0" y="0"/>
          <a:chExt cx="0" cy="0"/>
        </a:xfrm>
      </p:grpSpPr>
      <p:pic>
        <p:nvPicPr>
          <p:cNvPr id="3" name="図 2" descr="スーツを着た男性のcg&#10;&#10;中程度の精度で自動的に生成された説明">
            <a:extLst>
              <a:ext uri="{FF2B5EF4-FFF2-40B4-BE49-F238E27FC236}">
                <a16:creationId xmlns:a16="http://schemas.microsoft.com/office/drawing/2014/main" id="{485752CB-FF97-4ABC-161B-A4F2248D1E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12192000" cy="6878003"/>
          </a:xfrm>
          <a:prstGeom prst="rect">
            <a:avLst/>
          </a:prstGeom>
          <a:noFill/>
          <a:ln>
            <a:noFill/>
          </a:ln>
        </p:spPr>
      </p:pic>
      <p:sp>
        <p:nvSpPr>
          <p:cNvPr id="4" name="テキスト ボックス 3">
            <a:extLst>
              <a:ext uri="{FF2B5EF4-FFF2-40B4-BE49-F238E27FC236}">
                <a16:creationId xmlns:a16="http://schemas.microsoft.com/office/drawing/2014/main" id="{BB284502-DBB4-5C48-6ABE-4430C62A7CD5}"/>
              </a:ext>
            </a:extLst>
          </p:cNvPr>
          <p:cNvSpPr txBox="1"/>
          <p:nvPr/>
        </p:nvSpPr>
        <p:spPr>
          <a:xfrm>
            <a:off x="389465" y="581504"/>
            <a:ext cx="5029202" cy="1077218"/>
          </a:xfrm>
          <a:prstGeom prst="rect">
            <a:avLst/>
          </a:prstGeom>
          <a:noFill/>
        </p:spPr>
        <p:txBody>
          <a:bodyPr wrap="square" rtlCol="0">
            <a:spAutoFit/>
          </a:bodyPr>
          <a:lstStyle/>
          <a:p>
            <a:r>
              <a:rPr kumimoji="1" lang="ja-JP" altLang="en-US" sz="2800" dirty="0">
                <a:latin typeface="HGS創英角ﾎﾟｯﾌﾟ体" panose="040B0A00000000000000" pitchFamily="50" charset="-128"/>
                <a:ea typeface="HGS創英角ﾎﾟｯﾌﾟ体" panose="040B0A00000000000000" pitchFamily="50" charset="-128"/>
              </a:rPr>
              <a:t>水沢</a:t>
            </a:r>
            <a:r>
              <a:rPr kumimoji="1" lang="en-US" altLang="ja-JP" sz="2800" dirty="0">
                <a:latin typeface="HGS創英角ﾎﾟｯﾌﾟ体" panose="040B0A00000000000000" pitchFamily="50" charset="-128"/>
                <a:ea typeface="HGS創英角ﾎﾟｯﾌﾟ体" panose="040B0A00000000000000" pitchFamily="50" charset="-128"/>
              </a:rPr>
              <a:t>VLBI</a:t>
            </a:r>
            <a:r>
              <a:rPr kumimoji="1" lang="ja-JP" altLang="en-US" sz="2800" dirty="0">
                <a:latin typeface="HGS創英角ﾎﾟｯﾌﾟ体" panose="040B0A00000000000000" pitchFamily="50" charset="-128"/>
                <a:ea typeface="HGS創英角ﾎﾟｯﾌﾟ体" panose="040B0A00000000000000" pitchFamily="50" charset="-128"/>
              </a:rPr>
              <a:t>観測所長</a:t>
            </a:r>
            <a:endParaRPr kumimoji="1" lang="en-US" altLang="ja-JP" sz="2800" dirty="0">
              <a:latin typeface="HGS創英角ﾎﾟｯﾌﾟ体" panose="040B0A00000000000000" pitchFamily="50" charset="-128"/>
              <a:ea typeface="HGS創英角ﾎﾟｯﾌﾟ体" panose="040B0A00000000000000" pitchFamily="50" charset="-128"/>
            </a:endParaRPr>
          </a:p>
          <a:p>
            <a:r>
              <a:rPr kumimoji="1" lang="ja-JP" altLang="en-US" sz="2800" dirty="0">
                <a:latin typeface="HGS創英角ﾎﾟｯﾌﾟ体" panose="040B0A00000000000000" pitchFamily="50" charset="-128"/>
                <a:ea typeface="HGS創英角ﾎﾟｯﾌﾟ体" panose="040B0A00000000000000" pitchFamily="50" charset="-128"/>
              </a:rPr>
              <a:t>　</a:t>
            </a:r>
            <a:r>
              <a:rPr kumimoji="1" lang="ja-JP" altLang="en-US" sz="3600" dirty="0">
                <a:latin typeface="HGS創英角ﾎﾟｯﾌﾟ体" panose="040B0A00000000000000" pitchFamily="50" charset="-128"/>
                <a:ea typeface="HGS創英角ﾎﾟｯﾌﾟ体" panose="040B0A00000000000000" pitchFamily="50" charset="-128"/>
              </a:rPr>
              <a:t>本間希樹</a:t>
            </a:r>
            <a:r>
              <a:rPr kumimoji="1" lang="ja-JP" altLang="en-US" sz="2800" dirty="0">
                <a:latin typeface="HGS創英角ﾎﾟｯﾌﾟ体" panose="040B0A00000000000000" pitchFamily="50" charset="-128"/>
                <a:ea typeface="HGS創英角ﾎﾟｯﾌﾟ体" panose="040B0A00000000000000" pitchFamily="50" charset="-128"/>
              </a:rPr>
              <a:t>（まれき）氏</a:t>
            </a:r>
          </a:p>
        </p:txBody>
      </p:sp>
      <p:pic>
        <p:nvPicPr>
          <p:cNvPr id="5" name="図 4" descr="国立天文台教授が教える ブラックホールってすごいやつ | 本間 希樹 |本 | 通販 | Amazon">
            <a:extLst>
              <a:ext uri="{FF2B5EF4-FFF2-40B4-BE49-F238E27FC236}">
                <a16:creationId xmlns:a16="http://schemas.microsoft.com/office/drawing/2014/main" id="{9A0A2C7B-C5E8-4B6B-4E97-6720814D784B}"/>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60591" y="2332133"/>
            <a:ext cx="2943543" cy="4325206"/>
          </a:xfrm>
          <a:prstGeom prst="rect">
            <a:avLst/>
          </a:prstGeom>
          <a:noFill/>
          <a:ln>
            <a:noFill/>
          </a:ln>
        </p:spPr>
      </p:pic>
    </p:spTree>
    <p:extLst>
      <p:ext uri="{BB962C8B-B14F-4D97-AF65-F5344CB8AC3E}">
        <p14:creationId xmlns:p14="http://schemas.microsoft.com/office/powerpoint/2010/main" val="214869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2576</Words>
  <Application>Microsoft Office PowerPoint</Application>
  <PresentationFormat>ワイド画面</PresentationFormat>
  <Paragraphs>478</Paragraphs>
  <Slides>56</Slides>
  <Notes>49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56</vt:i4>
      </vt:variant>
    </vt:vector>
  </HeadingPairs>
  <TitlesOfParts>
    <vt:vector size="63" baseType="lpstr">
      <vt:lpstr>HGP創英角ﾎﾟｯﾌﾟ体</vt:lpstr>
      <vt:lpstr>HGS創英角ﾎﾟｯﾌﾟ体</vt:lpstr>
      <vt:lpstr>HG行書体</vt:lpstr>
      <vt:lpstr>游ゴシック</vt:lpstr>
      <vt:lpstr>游ゴシック Light</vt:lpstr>
      <vt:lpstr>Arial</vt:lpstr>
      <vt:lpstr>Office テーマ</vt:lpstr>
      <vt:lpstr>ブラックホール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重力とは・・・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ブラックホールが 　　できるのは・・・</vt:lpstr>
      <vt:lpstr>ブラックホールの作り方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ブラックホールの話</dc:title>
  <dc:creator>常喜 日塔</dc:creator>
  <cp:lastModifiedBy>常喜 日塔</cp:lastModifiedBy>
  <cp:revision>35</cp:revision>
  <dcterms:created xsi:type="dcterms:W3CDTF">2024-02-11T11:47:52Z</dcterms:created>
  <dcterms:modified xsi:type="dcterms:W3CDTF">2026-03-13T13:42:30Z</dcterms:modified>
</cp:coreProperties>
</file>